
<file path=[Content_Types].xml><?xml version="1.0" encoding="utf-8"?>
<Types xmlns="http://schemas.openxmlformats.org/package/2006/content-types">
  <Default ContentType="application/x-fontdata" Extension="fntdata"/>
  <Default ContentType="image/jpeg" Extension="jpeg"/>
  <Default ContentType="video/mp4" Extension="mp4"/>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Lst>
  <p:sldSz cx="18288000" cy="10287000"/>
  <p:notesSz cx="6858000" cy="9144000"/>
  <p:embeddedFontLst>
    <p:embeddedFont>
      <p:font typeface="Poppins Bold" charset="1" panose="00000800000000000000"/>
      <p:regular r:id="rId16"/>
    </p:embeddedFont>
    <p:embeddedFont>
      <p:font typeface="DM Sans" charset="1" panose="00000000000000000000"/>
      <p:regular r:id="rId17"/>
    </p:embeddedFont>
    <p:embeddedFont>
      <p:font typeface="Abril Fatface" charset="1" panose="02000503000000020003"/>
      <p:regular r:id="rId18"/>
    </p:embeddedFont>
    <p:embeddedFont>
      <p:font typeface="Canva Sans Bold" charset="1" panose="020B0803030501040103"/>
      <p:regular r:id="rId19"/>
    </p:embeddedFont>
    <p:embeddedFont>
      <p:font typeface="Canva Sans" charset="1" panose="020B0503030501040103"/>
      <p:regular r:id="rId20"/>
    </p:embeddedFont>
    <p:embeddedFont>
      <p:font typeface="DM Sans Bold" charset="1" panose="00000000000000000000"/>
      <p:regular r:id="rId21"/>
    </p:embeddedFont>
    <p:embeddedFont>
      <p:font typeface="Poppins Semi-Bold" charset="1" panose="00000700000000000000"/>
      <p:regular r:id="rId22"/>
    </p:embeddedFont>
    <p:embeddedFont>
      <p:font typeface="Poppins Light" charset="1" panose="00000400000000000000"/>
      <p:regular r:id="rId23"/>
    </p:embeddedFont>
    <p:embeddedFont>
      <p:font typeface="Archivo Black" charset="1" panose="020B0A03020202020B04"/>
      <p:regular r:id="rId24"/>
    </p:embeddedFont>
    <p:embeddedFont>
      <p:font typeface="Poppins" charset="1" panose="00000500000000000000"/>
      <p:regular r:id="rId25"/>
    </p:embeddedFont>
    <p:embeddedFont>
      <p:font typeface="Norwester" charset="1" panose="00000506000000000000"/>
      <p:regular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VAGg7kKZQko.mp4" Type="http://schemas.openxmlformats.org/officeDocument/2006/relationships/video"/><Relationship Id="rId4" Target="../media/VAGg7kKZQko.mp4" Type="http://schemas.microsoft.com/office/2007/relationships/media"/></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2.png" Type="http://schemas.openxmlformats.org/officeDocument/2006/relationships/image"/><Relationship Id="rId11" Target="../media/image13.png" Type="http://schemas.openxmlformats.org/officeDocument/2006/relationships/image"/><Relationship Id="rId2" Target="../media/image4.png" Type="http://schemas.openxmlformats.org/officeDocument/2006/relationships/image"/><Relationship Id="rId3" Target="../media/image5.sv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 Id="rId6" Target="../media/image8.png" Type="http://schemas.openxmlformats.org/officeDocument/2006/relationships/image"/><Relationship Id="rId7" Target="../media/image9.png" Type="http://schemas.openxmlformats.org/officeDocument/2006/relationships/image"/><Relationship Id="rId8" Target="../media/image10.png" Type="http://schemas.openxmlformats.org/officeDocument/2006/relationships/image"/><Relationship Id="rId9" Target="../media/image11.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2.svg" Type="http://schemas.openxmlformats.org/officeDocument/2006/relationships/image"/><Relationship Id="rId11" Target="../media/image23.png" Type="http://schemas.openxmlformats.org/officeDocument/2006/relationships/image"/><Relationship Id="rId12" Target="../media/image24.svg" Type="http://schemas.openxmlformats.org/officeDocument/2006/relationships/image"/><Relationship Id="rId13" Target="../media/image25.png" Type="http://schemas.openxmlformats.org/officeDocument/2006/relationships/image"/><Relationship Id="rId14" Target="../media/image26.svg" Type="http://schemas.openxmlformats.org/officeDocument/2006/relationships/image"/><Relationship Id="rId2" Target="../media/image14.png" Type="http://schemas.openxmlformats.org/officeDocument/2006/relationships/image"/><Relationship Id="rId3" Target="../media/image15.png" Type="http://schemas.openxmlformats.org/officeDocument/2006/relationships/image"/><Relationship Id="rId4" Target="../media/image16.svg" Type="http://schemas.openxmlformats.org/officeDocument/2006/relationships/image"/><Relationship Id="rId5" Target="../media/image17.png" Type="http://schemas.openxmlformats.org/officeDocument/2006/relationships/image"/><Relationship Id="rId6" Target="../media/image18.svg" Type="http://schemas.openxmlformats.org/officeDocument/2006/relationships/image"/><Relationship Id="rId7" Target="../media/image19.png" Type="http://schemas.openxmlformats.org/officeDocument/2006/relationships/image"/><Relationship Id="rId8" Target="../media/image20.svg" Type="http://schemas.openxmlformats.org/officeDocument/2006/relationships/image"/><Relationship Id="rId9" Target="../media/image21.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 Id="rId4" Target="../media/image17.png" Type="http://schemas.openxmlformats.org/officeDocument/2006/relationships/image"/><Relationship Id="rId5" Target="../media/image18.svg" Type="http://schemas.openxmlformats.org/officeDocument/2006/relationships/image"/><Relationship Id="rId6" Target="../media/image19.png" Type="http://schemas.openxmlformats.org/officeDocument/2006/relationships/image"/><Relationship Id="rId7" Target="../media/image20.svg" Type="http://schemas.openxmlformats.org/officeDocument/2006/relationships/image"/><Relationship Id="rId8" Target="../media/image27.png" Type="http://schemas.openxmlformats.org/officeDocument/2006/relationships/image"/><Relationship Id="rId9" Target="../media/image28.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9.png" Type="http://schemas.openxmlformats.org/officeDocument/2006/relationships/image"/><Relationship Id="rId3" Target="../media/image30.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png" Type="http://schemas.openxmlformats.org/officeDocument/2006/relationships/image"/><Relationship Id="rId3" Target="../media/image32.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3.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4.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101622" y="-767350"/>
            <a:ext cx="22013892" cy="12354774"/>
          </a:xfrm>
          <a:custGeom>
            <a:avLst/>
            <a:gdLst/>
            <a:ahLst/>
            <a:cxnLst/>
            <a:rect r="r" b="b" t="t" l="l"/>
            <a:pathLst>
              <a:path h="12354774" w="22013892">
                <a:moveTo>
                  <a:pt x="0" y="0"/>
                </a:moveTo>
                <a:lnTo>
                  <a:pt x="22013891" y="0"/>
                </a:lnTo>
                <a:lnTo>
                  <a:pt x="22013891" y="12354775"/>
                </a:lnTo>
                <a:lnTo>
                  <a:pt x="0" y="12354775"/>
                </a:lnTo>
                <a:lnTo>
                  <a:pt x="0" y="0"/>
                </a:lnTo>
                <a:close/>
              </a:path>
            </a:pathLst>
          </a:custGeom>
          <a:blipFill>
            <a:blip r:embed="rId2"/>
            <a:stretch>
              <a:fillRect l="0" t="-9467" r="0" b="-9467"/>
            </a:stretch>
          </a:blipFill>
        </p:spPr>
      </p:sp>
      <p:grpSp>
        <p:nvGrpSpPr>
          <p:cNvPr name="Group 3" id="3"/>
          <p:cNvGrpSpPr/>
          <p:nvPr/>
        </p:nvGrpSpPr>
        <p:grpSpPr>
          <a:xfrm rot="0">
            <a:off x="-2321627" y="-276041"/>
            <a:ext cx="22453902" cy="11711713"/>
            <a:chOff x="0" y="0"/>
            <a:chExt cx="5913785" cy="3084566"/>
          </a:xfrm>
        </p:grpSpPr>
        <p:sp>
          <p:nvSpPr>
            <p:cNvPr name="Freeform 4" id="4"/>
            <p:cNvSpPr/>
            <p:nvPr/>
          </p:nvSpPr>
          <p:spPr>
            <a:xfrm flipH="false" flipV="false" rot="0">
              <a:off x="0" y="0"/>
              <a:ext cx="5913785" cy="3084567"/>
            </a:xfrm>
            <a:custGeom>
              <a:avLst/>
              <a:gdLst/>
              <a:ahLst/>
              <a:cxnLst/>
              <a:rect r="r" b="b" t="t" l="l"/>
              <a:pathLst>
                <a:path h="3084567" w="5913785">
                  <a:moveTo>
                    <a:pt x="0" y="0"/>
                  </a:moveTo>
                  <a:lnTo>
                    <a:pt x="5913785" y="0"/>
                  </a:lnTo>
                  <a:lnTo>
                    <a:pt x="5913785" y="3084567"/>
                  </a:lnTo>
                  <a:lnTo>
                    <a:pt x="0" y="3084567"/>
                  </a:lnTo>
                  <a:close/>
                </a:path>
              </a:pathLst>
            </a:custGeom>
            <a:solidFill>
              <a:srgbClr val="AAD7D4">
                <a:alpha val="28627"/>
              </a:srgbClr>
            </a:solidFill>
          </p:spPr>
        </p:sp>
        <p:sp>
          <p:nvSpPr>
            <p:cNvPr name="TextBox 5" id="5"/>
            <p:cNvSpPr txBox="true"/>
            <p:nvPr/>
          </p:nvSpPr>
          <p:spPr>
            <a:xfrm>
              <a:off x="0" y="-38100"/>
              <a:ext cx="5913785" cy="3122666"/>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3134268" y="442211"/>
            <a:ext cx="12764412" cy="1878834"/>
          </a:xfrm>
          <a:custGeom>
            <a:avLst/>
            <a:gdLst/>
            <a:ahLst/>
            <a:cxnLst/>
            <a:rect r="r" b="b" t="t" l="l"/>
            <a:pathLst>
              <a:path h="1878834" w="12764412">
                <a:moveTo>
                  <a:pt x="0" y="0"/>
                </a:moveTo>
                <a:lnTo>
                  <a:pt x="12764411" y="0"/>
                </a:lnTo>
                <a:lnTo>
                  <a:pt x="12764411" y="1878835"/>
                </a:lnTo>
                <a:lnTo>
                  <a:pt x="0" y="1878835"/>
                </a:lnTo>
                <a:lnTo>
                  <a:pt x="0" y="0"/>
                </a:lnTo>
                <a:close/>
              </a:path>
            </a:pathLst>
          </a:custGeom>
          <a:blipFill>
            <a:blip r:embed="rId3"/>
            <a:stretch>
              <a:fillRect l="0" t="-6473" r="0" b="-6473"/>
            </a:stretch>
          </a:blipFill>
        </p:spPr>
      </p:sp>
      <p:sp>
        <p:nvSpPr>
          <p:cNvPr name="TextBox 7" id="7"/>
          <p:cNvSpPr txBox="true"/>
          <p:nvPr/>
        </p:nvSpPr>
        <p:spPr>
          <a:xfrm rot="0">
            <a:off x="4476562" y="3373150"/>
            <a:ext cx="10079824" cy="1112424"/>
          </a:xfrm>
          <a:prstGeom prst="rect">
            <a:avLst/>
          </a:prstGeom>
        </p:spPr>
        <p:txBody>
          <a:bodyPr anchor="t" rtlCol="false" tIns="0" lIns="0" bIns="0" rIns="0">
            <a:spAutoFit/>
          </a:bodyPr>
          <a:lstStyle/>
          <a:p>
            <a:pPr algn="ctr">
              <a:lnSpc>
                <a:spcPts val="3988"/>
              </a:lnSpc>
            </a:pPr>
            <a:r>
              <a:rPr lang="en-US" b="true" sz="4747" spc="-256">
                <a:solidFill>
                  <a:srgbClr val="1C2120"/>
                </a:solidFill>
                <a:latin typeface="Poppins Bold"/>
                <a:ea typeface="Poppins Bold"/>
                <a:cs typeface="Poppins Bold"/>
                <a:sym typeface="Poppins Bold"/>
              </a:rPr>
              <a:t>DEPARTMENT OF ELECTRONICS &amp; TELECOMMUNICATION  ENGINEERING</a:t>
            </a:r>
          </a:p>
        </p:txBody>
      </p:sp>
      <p:sp>
        <p:nvSpPr>
          <p:cNvPr name="TextBox 8" id="8"/>
          <p:cNvSpPr txBox="true"/>
          <p:nvPr/>
        </p:nvSpPr>
        <p:spPr>
          <a:xfrm rot="0">
            <a:off x="365405" y="5389315"/>
            <a:ext cx="17922595" cy="1152851"/>
          </a:xfrm>
          <a:prstGeom prst="rect">
            <a:avLst/>
          </a:prstGeom>
        </p:spPr>
        <p:txBody>
          <a:bodyPr anchor="t" rtlCol="false" tIns="0" lIns="0" bIns="0" rIns="0">
            <a:spAutoFit/>
          </a:bodyPr>
          <a:lstStyle/>
          <a:p>
            <a:pPr algn="ctr">
              <a:lnSpc>
                <a:spcPts val="8907"/>
              </a:lnSpc>
            </a:pPr>
            <a:r>
              <a:rPr lang="en-US" sz="6362" b="true">
                <a:solidFill>
                  <a:srgbClr val="1C2120"/>
                </a:solidFill>
                <a:latin typeface="Poppins Bold"/>
                <a:ea typeface="Poppins Bold"/>
                <a:cs typeface="Poppins Bold"/>
                <a:sym typeface="Poppins Bold"/>
              </a:rPr>
              <a:t>INAUGRATION OF ELECTEL</a:t>
            </a:r>
          </a:p>
        </p:txBody>
      </p:sp>
      <p:sp>
        <p:nvSpPr>
          <p:cNvPr name="TextBox 9" id="9"/>
          <p:cNvSpPr txBox="true"/>
          <p:nvPr/>
        </p:nvSpPr>
        <p:spPr>
          <a:xfrm rot="0">
            <a:off x="2002334" y="6508427"/>
            <a:ext cx="14648737" cy="438785"/>
          </a:xfrm>
          <a:prstGeom prst="rect">
            <a:avLst/>
          </a:prstGeom>
        </p:spPr>
        <p:txBody>
          <a:bodyPr anchor="t" rtlCol="false" tIns="0" lIns="0" bIns="0" rIns="0">
            <a:spAutoFit/>
          </a:bodyPr>
          <a:lstStyle/>
          <a:p>
            <a:pPr algn="ctr">
              <a:lnSpc>
                <a:spcPts val="3640"/>
              </a:lnSpc>
            </a:pPr>
            <a:r>
              <a:rPr lang="en-US" sz="2600">
                <a:solidFill>
                  <a:srgbClr val="68638E"/>
                </a:solidFill>
                <a:latin typeface="DM Sans"/>
                <a:ea typeface="DM Sans"/>
                <a:cs typeface="DM Sans"/>
                <a:sym typeface="DM Sans"/>
              </a:rPr>
              <a:t>Forum Under Institution of Electronics and Telecommunication Engineers</a:t>
            </a:r>
          </a:p>
        </p:txBody>
      </p:sp>
    </p:spTree>
  </p:cSld>
  <p:clrMapOvr>
    <a:masterClrMapping/>
  </p:clrMapOvr>
</p:sld>
</file>

<file path=ppt/slides/slide10.xml><?xml version="1.0" encoding="utf-8"?>
<p:sld xmlns:p="http://schemas.openxmlformats.org/presentationml/2006/main" xmlns:a="http://schemas.openxmlformats.org/drawingml/2006/main">
  <p:cSld>
    <p:bg>
      <p:bgPr>
        <a:solidFill>
          <a:srgbClr val="AAD7D4"/>
        </a:solidFill>
      </p:bgPr>
    </p:bg>
    <p:spTree>
      <p:nvGrpSpPr>
        <p:cNvPr id="1" name=""/>
        <p:cNvGrpSpPr/>
        <p:nvPr/>
      </p:nvGrpSpPr>
      <p:grpSpPr>
        <a:xfrm>
          <a:off x="0" y="0"/>
          <a:ext cx="0" cy="0"/>
          <a:chOff x="0" y="0"/>
          <a:chExt cx="0" cy="0"/>
        </a:xfrm>
      </p:grpSpPr>
      <p:sp>
        <p:nvSpPr>
          <p:cNvPr name="TextBox 2" id="2"/>
          <p:cNvSpPr txBox="true"/>
          <p:nvPr/>
        </p:nvSpPr>
        <p:spPr>
          <a:xfrm rot="0">
            <a:off x="3182017" y="3400568"/>
            <a:ext cx="11923966" cy="2888952"/>
          </a:xfrm>
          <a:prstGeom prst="rect">
            <a:avLst/>
          </a:prstGeom>
        </p:spPr>
        <p:txBody>
          <a:bodyPr anchor="t" rtlCol="false" tIns="0" lIns="0" bIns="0" rIns="0">
            <a:spAutoFit/>
          </a:bodyPr>
          <a:lstStyle/>
          <a:p>
            <a:pPr algn="ctr">
              <a:lnSpc>
                <a:spcPts val="10460"/>
              </a:lnSpc>
            </a:pPr>
            <a:r>
              <a:rPr lang="en-US" b="true" sz="12023">
                <a:solidFill>
                  <a:srgbClr val="1C2120"/>
                </a:solidFill>
                <a:latin typeface="Poppins Bold"/>
                <a:ea typeface="Poppins Bold"/>
                <a:cs typeface="Poppins Bold"/>
                <a:sym typeface="Poppins Bold"/>
              </a:rPr>
              <a:t>Thank you very much!</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D9D9D9"/>
        </a:solidFill>
      </p:bgPr>
    </p:bg>
    <p:spTree>
      <p:nvGrpSpPr>
        <p:cNvPr id="1" name=""/>
        <p:cNvGrpSpPr/>
        <p:nvPr/>
      </p:nvGrpSpPr>
      <p:grpSpPr>
        <a:xfrm>
          <a:off x="0" y="0"/>
          <a:ext cx="0" cy="0"/>
          <a:chOff x="0" y="0"/>
          <a:chExt cx="0" cy="0"/>
        </a:xfrm>
      </p:grpSpPr>
      <p:pic>
        <p:nvPicPr>
          <p:cNvPr name="Picture 2" id="2">
            <a:hlinkClick action="ppaction://media"/>
          </p:cNvPr>
          <p:cNvPicPr>
            <a:picLocks noChangeAspect="true"/>
          </p:cNvPicPr>
          <p:nvPr>
            <a:videoFile r:link="rId3"/>
            <p:extLst>
              <p:ext uri="{DAA4B4D4-6D71-4841-9C94-3DE7FCFB9230}">
                <p14:media xmlns:p14="http://schemas.microsoft.com/office/powerpoint/2010/main" r:embed="rId4"/>
              </p:ext>
            </p:extLst>
          </p:nvPr>
        </p:nvPicPr>
        <p:blipFill>
          <a:blip r:embed="rId2"/>
          <a:srcRect l="6320" t="0" r="6320" b="0"/>
          <a:stretch>
            <a:fillRect/>
          </a:stretch>
        </p:blipFill>
        <p:spPr>
          <a:xfrm flipH="false" flipV="false" rot="0">
            <a:off x="0" y="0"/>
            <a:ext cx="18288000" cy="10287000"/>
          </a:xfrm>
          <a:prstGeom prst="rect">
            <a:avLst/>
          </a:prstGeom>
        </p:spPr>
      </p:pic>
      <p:sp>
        <p:nvSpPr>
          <p:cNvPr name="TextBox 3" id="3"/>
          <p:cNvSpPr txBox="true"/>
          <p:nvPr/>
        </p:nvSpPr>
        <p:spPr>
          <a:xfrm rot="0">
            <a:off x="3850262" y="4451518"/>
            <a:ext cx="4465878" cy="2882595"/>
          </a:xfrm>
          <a:prstGeom prst="rect">
            <a:avLst/>
          </a:prstGeom>
        </p:spPr>
        <p:txBody>
          <a:bodyPr anchor="t" rtlCol="false" tIns="0" lIns="0" bIns="0" rIns="0">
            <a:spAutoFit/>
          </a:bodyPr>
          <a:lstStyle/>
          <a:p>
            <a:pPr algn="just">
              <a:lnSpc>
                <a:spcPts val="7671"/>
              </a:lnSpc>
            </a:pPr>
            <a:r>
              <a:rPr lang="en-US" sz="5682" spc="340">
                <a:solidFill>
                  <a:srgbClr val="FFFFFF"/>
                </a:solidFill>
                <a:latin typeface="Abril Fatface"/>
                <a:ea typeface="Abril Fatface"/>
                <a:cs typeface="Abril Fatface"/>
                <a:sym typeface="Abril Fatface"/>
              </a:rPr>
              <a:t>LIGHTING</a:t>
            </a:r>
          </a:p>
          <a:p>
            <a:pPr algn="just">
              <a:lnSpc>
                <a:spcPts val="7671"/>
              </a:lnSpc>
            </a:pPr>
            <a:r>
              <a:rPr lang="en-US" sz="5682" spc="340">
                <a:solidFill>
                  <a:srgbClr val="FFFFFF"/>
                </a:solidFill>
                <a:latin typeface="Abril Fatface"/>
                <a:ea typeface="Abril Fatface"/>
                <a:cs typeface="Abril Fatface"/>
                <a:sym typeface="Abril Fatface"/>
              </a:rPr>
              <a:t> OF</a:t>
            </a:r>
          </a:p>
          <a:p>
            <a:pPr algn="just">
              <a:lnSpc>
                <a:spcPts val="7671"/>
              </a:lnSpc>
              <a:spcBef>
                <a:spcPct val="0"/>
              </a:spcBef>
            </a:pPr>
            <a:r>
              <a:rPr lang="en-US" sz="5682" spc="340">
                <a:solidFill>
                  <a:srgbClr val="FFFFFF"/>
                </a:solidFill>
                <a:latin typeface="Abril Fatface"/>
                <a:ea typeface="Abril Fatface"/>
                <a:cs typeface="Abril Fatface"/>
                <a:sym typeface="Abril Fatface"/>
              </a:rPr>
              <a:t> LAMP</a:t>
            </a:r>
          </a:p>
        </p:txBody>
      </p:sp>
    </p:spTree>
  </p:cSld>
  <p:clrMapOvr>
    <a:masterClrMapping/>
  </p:clrMapOvr>
  <p:timing>
    <p:tnLst>
      <p:par>
        <p:cTn dur="indefinite" restart="never" nodeType="tmRoot">
          <p:childTnLst>
            <p:video>
              <p:cMediaNode vol="100000">
                <p:cTn fill="hold" display="false">
                  <p:stCondLst>
                    <p:cond delay="indefinite"/>
                  </p:stCondLst>
                </p:cTn>
                <p:tgtEl>
                  <p:spTgt spid="2"/>
                </p:tgtEl>
              </p:cMediaNode>
            </p:video>
          </p:childTnLst>
        </p:cTn>
      </p:par>
    </p:tnLst>
  </p:timing>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63503" y="8870480"/>
            <a:ext cx="3409045" cy="1480023"/>
          </a:xfrm>
          <a:custGeom>
            <a:avLst/>
            <a:gdLst/>
            <a:ahLst/>
            <a:cxnLst/>
            <a:rect r="r" b="b" t="t" l="l"/>
            <a:pathLst>
              <a:path h="1480023" w="3409045">
                <a:moveTo>
                  <a:pt x="0" y="0"/>
                </a:moveTo>
                <a:lnTo>
                  <a:pt x="3409045" y="0"/>
                </a:lnTo>
                <a:lnTo>
                  <a:pt x="3409045" y="1480023"/>
                </a:lnTo>
                <a:lnTo>
                  <a:pt x="0" y="148002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5093648" y="-63503"/>
            <a:ext cx="3257855" cy="1288142"/>
          </a:xfrm>
          <a:custGeom>
            <a:avLst/>
            <a:gdLst/>
            <a:ahLst/>
            <a:cxnLst/>
            <a:rect r="r" b="b" t="t" l="l"/>
            <a:pathLst>
              <a:path h="1288142" w="3257855">
                <a:moveTo>
                  <a:pt x="0" y="0"/>
                </a:moveTo>
                <a:lnTo>
                  <a:pt x="3257855" y="0"/>
                </a:lnTo>
                <a:lnTo>
                  <a:pt x="3257855" y="1288142"/>
                </a:lnTo>
                <a:lnTo>
                  <a:pt x="0" y="128814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5641772" y="3911251"/>
            <a:ext cx="7000875" cy="1352550"/>
          </a:xfrm>
          <a:custGeom>
            <a:avLst/>
            <a:gdLst/>
            <a:ahLst/>
            <a:cxnLst/>
            <a:rect r="r" b="b" t="t" l="l"/>
            <a:pathLst>
              <a:path h="1352550" w="7000875">
                <a:moveTo>
                  <a:pt x="0" y="0"/>
                </a:moveTo>
                <a:lnTo>
                  <a:pt x="7000875" y="0"/>
                </a:lnTo>
                <a:lnTo>
                  <a:pt x="7000875" y="1352550"/>
                </a:lnTo>
                <a:lnTo>
                  <a:pt x="0" y="1352550"/>
                </a:lnTo>
                <a:lnTo>
                  <a:pt x="0" y="0"/>
                </a:lnTo>
                <a:close/>
              </a:path>
            </a:pathLst>
          </a:custGeom>
          <a:blipFill>
            <a:blip r:embed="rId6"/>
            <a:stretch>
              <a:fillRect l="0" t="0" r="0" b="0"/>
            </a:stretch>
          </a:blipFill>
        </p:spPr>
      </p:sp>
      <p:sp>
        <p:nvSpPr>
          <p:cNvPr name="Freeform 5" id="5"/>
          <p:cNvSpPr/>
          <p:nvPr/>
        </p:nvSpPr>
        <p:spPr>
          <a:xfrm flipH="false" flipV="false" rot="0">
            <a:off x="14903653" y="3911251"/>
            <a:ext cx="2466975" cy="2466975"/>
          </a:xfrm>
          <a:custGeom>
            <a:avLst/>
            <a:gdLst/>
            <a:ahLst/>
            <a:cxnLst/>
            <a:rect r="r" b="b" t="t" l="l"/>
            <a:pathLst>
              <a:path h="2466975" w="2466975">
                <a:moveTo>
                  <a:pt x="0" y="0"/>
                </a:moveTo>
                <a:lnTo>
                  <a:pt x="2466975" y="0"/>
                </a:lnTo>
                <a:lnTo>
                  <a:pt x="2466975" y="2466975"/>
                </a:lnTo>
                <a:lnTo>
                  <a:pt x="0" y="2466975"/>
                </a:lnTo>
                <a:lnTo>
                  <a:pt x="0" y="0"/>
                </a:lnTo>
                <a:close/>
              </a:path>
            </a:pathLst>
          </a:custGeom>
          <a:blipFill>
            <a:blip r:embed="rId7"/>
            <a:stretch>
              <a:fillRect l="0" t="0" r="0" b="0"/>
            </a:stretch>
          </a:blipFill>
        </p:spPr>
      </p:sp>
      <p:sp>
        <p:nvSpPr>
          <p:cNvPr name="Freeform 6" id="6"/>
          <p:cNvSpPr/>
          <p:nvPr/>
        </p:nvSpPr>
        <p:spPr>
          <a:xfrm flipH="false" flipV="false" rot="0">
            <a:off x="824608" y="3881209"/>
            <a:ext cx="2621099" cy="2564387"/>
          </a:xfrm>
          <a:custGeom>
            <a:avLst/>
            <a:gdLst/>
            <a:ahLst/>
            <a:cxnLst/>
            <a:rect r="r" b="b" t="t" l="l"/>
            <a:pathLst>
              <a:path h="2564387" w="2621099">
                <a:moveTo>
                  <a:pt x="0" y="0"/>
                </a:moveTo>
                <a:lnTo>
                  <a:pt x="2621099" y="0"/>
                </a:lnTo>
                <a:lnTo>
                  <a:pt x="2621099" y="2564387"/>
                </a:lnTo>
                <a:lnTo>
                  <a:pt x="0" y="256438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4900098" y="210179"/>
            <a:ext cx="8486775" cy="1619250"/>
          </a:xfrm>
          <a:custGeom>
            <a:avLst/>
            <a:gdLst/>
            <a:ahLst/>
            <a:cxnLst/>
            <a:rect r="r" b="b" t="t" l="l"/>
            <a:pathLst>
              <a:path h="1619250" w="8486775">
                <a:moveTo>
                  <a:pt x="0" y="0"/>
                </a:moveTo>
                <a:lnTo>
                  <a:pt x="8486775" y="0"/>
                </a:lnTo>
                <a:lnTo>
                  <a:pt x="8486775" y="1619250"/>
                </a:lnTo>
                <a:lnTo>
                  <a:pt x="0" y="1619250"/>
                </a:lnTo>
                <a:lnTo>
                  <a:pt x="0" y="0"/>
                </a:lnTo>
                <a:close/>
              </a:path>
            </a:pathLst>
          </a:custGeom>
          <a:blipFill>
            <a:blip r:embed="rId10"/>
            <a:stretch>
              <a:fillRect l="0" t="0" r="0" b="0"/>
            </a:stretch>
          </a:blipFill>
        </p:spPr>
      </p:sp>
      <p:grpSp>
        <p:nvGrpSpPr>
          <p:cNvPr name="Group 8" id="8"/>
          <p:cNvGrpSpPr>
            <a:grpSpLocks noChangeAspect="true"/>
          </p:cNvGrpSpPr>
          <p:nvPr/>
        </p:nvGrpSpPr>
        <p:grpSpPr>
          <a:xfrm rot="0">
            <a:off x="887054" y="3944712"/>
            <a:ext cx="2497293" cy="2438267"/>
            <a:chOff x="0" y="0"/>
            <a:chExt cx="2497290" cy="2438273"/>
          </a:xfrm>
        </p:grpSpPr>
        <p:sp>
          <p:nvSpPr>
            <p:cNvPr name="Freeform 9" id="9"/>
            <p:cNvSpPr/>
            <p:nvPr/>
          </p:nvSpPr>
          <p:spPr>
            <a:xfrm flipH="false" flipV="false" rot="0">
              <a:off x="0" y="0"/>
              <a:ext cx="2497328" cy="2438273"/>
            </a:xfrm>
            <a:custGeom>
              <a:avLst/>
              <a:gdLst/>
              <a:ahLst/>
              <a:cxnLst/>
              <a:rect r="r" b="b" t="t" l="l"/>
              <a:pathLst>
                <a:path h="2438273" w="2497328">
                  <a:moveTo>
                    <a:pt x="0" y="2438273"/>
                  </a:moveTo>
                  <a:lnTo>
                    <a:pt x="2497328" y="2438273"/>
                  </a:lnTo>
                  <a:lnTo>
                    <a:pt x="2497328" y="0"/>
                  </a:lnTo>
                  <a:lnTo>
                    <a:pt x="0" y="0"/>
                  </a:lnTo>
                  <a:close/>
                </a:path>
              </a:pathLst>
            </a:custGeom>
            <a:solidFill>
              <a:srgbClr val="000000">
                <a:alpha val="0"/>
              </a:srgbClr>
            </a:solidFill>
          </p:spPr>
        </p:sp>
      </p:grpSp>
      <p:grpSp>
        <p:nvGrpSpPr>
          <p:cNvPr name="Group 10" id="10"/>
          <p:cNvGrpSpPr>
            <a:grpSpLocks noChangeAspect="true"/>
          </p:cNvGrpSpPr>
          <p:nvPr/>
        </p:nvGrpSpPr>
        <p:grpSpPr>
          <a:xfrm rot="0">
            <a:off x="4900098" y="210179"/>
            <a:ext cx="8487804" cy="1620403"/>
            <a:chOff x="0" y="0"/>
            <a:chExt cx="8487804" cy="1620406"/>
          </a:xfrm>
        </p:grpSpPr>
        <p:sp>
          <p:nvSpPr>
            <p:cNvPr name="Freeform 11" id="11"/>
            <p:cNvSpPr/>
            <p:nvPr/>
          </p:nvSpPr>
          <p:spPr>
            <a:xfrm flipH="false" flipV="false" rot="0">
              <a:off x="0" y="0"/>
              <a:ext cx="8487791" cy="1620393"/>
            </a:xfrm>
            <a:custGeom>
              <a:avLst/>
              <a:gdLst/>
              <a:ahLst/>
              <a:cxnLst/>
              <a:rect r="r" b="b" t="t" l="l"/>
              <a:pathLst>
                <a:path h="1620393" w="8487791">
                  <a:moveTo>
                    <a:pt x="0" y="1620393"/>
                  </a:moveTo>
                  <a:lnTo>
                    <a:pt x="8487791" y="1620393"/>
                  </a:lnTo>
                  <a:lnTo>
                    <a:pt x="8487791" y="0"/>
                  </a:lnTo>
                  <a:lnTo>
                    <a:pt x="0" y="0"/>
                  </a:lnTo>
                  <a:close/>
                </a:path>
              </a:pathLst>
            </a:custGeom>
            <a:solidFill>
              <a:srgbClr val="000000">
                <a:alpha val="0"/>
              </a:srgbClr>
            </a:solidFill>
          </p:spPr>
        </p:sp>
      </p:grpSp>
      <p:grpSp>
        <p:nvGrpSpPr>
          <p:cNvPr name="Group 12" id="12"/>
          <p:cNvGrpSpPr>
            <a:grpSpLocks noChangeAspect="true"/>
          </p:cNvGrpSpPr>
          <p:nvPr/>
        </p:nvGrpSpPr>
        <p:grpSpPr>
          <a:xfrm rot="0">
            <a:off x="5641772" y="3911251"/>
            <a:ext cx="7004456" cy="1354274"/>
            <a:chOff x="0" y="0"/>
            <a:chExt cx="7004456" cy="1354264"/>
          </a:xfrm>
        </p:grpSpPr>
        <p:sp>
          <p:nvSpPr>
            <p:cNvPr name="Freeform 13" id="13"/>
            <p:cNvSpPr/>
            <p:nvPr/>
          </p:nvSpPr>
          <p:spPr>
            <a:xfrm flipH="false" flipV="false" rot="0">
              <a:off x="0" y="0"/>
              <a:ext cx="7004431" cy="1354328"/>
            </a:xfrm>
            <a:custGeom>
              <a:avLst/>
              <a:gdLst/>
              <a:ahLst/>
              <a:cxnLst/>
              <a:rect r="r" b="b" t="t" l="l"/>
              <a:pathLst>
                <a:path h="1354328" w="7004431">
                  <a:moveTo>
                    <a:pt x="0" y="1354328"/>
                  </a:moveTo>
                  <a:lnTo>
                    <a:pt x="7004431" y="1354328"/>
                  </a:lnTo>
                  <a:lnTo>
                    <a:pt x="7004431" y="0"/>
                  </a:lnTo>
                  <a:lnTo>
                    <a:pt x="0" y="0"/>
                  </a:lnTo>
                  <a:close/>
                </a:path>
              </a:pathLst>
            </a:custGeom>
            <a:solidFill>
              <a:srgbClr val="000000">
                <a:alpha val="0"/>
              </a:srgbClr>
            </a:solidFill>
          </p:spPr>
        </p:sp>
      </p:grpSp>
      <p:grpSp>
        <p:nvGrpSpPr>
          <p:cNvPr name="Group 14" id="14"/>
          <p:cNvGrpSpPr>
            <a:grpSpLocks noChangeAspect="true"/>
          </p:cNvGrpSpPr>
          <p:nvPr/>
        </p:nvGrpSpPr>
        <p:grpSpPr>
          <a:xfrm rot="0">
            <a:off x="14903653" y="3911251"/>
            <a:ext cx="2464489" cy="2464489"/>
            <a:chOff x="0" y="0"/>
            <a:chExt cx="2464498" cy="2464498"/>
          </a:xfrm>
        </p:grpSpPr>
        <p:sp>
          <p:nvSpPr>
            <p:cNvPr name="Freeform 15" id="15"/>
            <p:cNvSpPr/>
            <p:nvPr/>
          </p:nvSpPr>
          <p:spPr>
            <a:xfrm flipH="false" flipV="false" rot="0">
              <a:off x="0" y="0"/>
              <a:ext cx="2464435" cy="2464435"/>
            </a:xfrm>
            <a:custGeom>
              <a:avLst/>
              <a:gdLst/>
              <a:ahLst/>
              <a:cxnLst/>
              <a:rect r="r" b="b" t="t" l="l"/>
              <a:pathLst>
                <a:path h="2464435" w="2464435">
                  <a:moveTo>
                    <a:pt x="0" y="2464435"/>
                  </a:moveTo>
                  <a:lnTo>
                    <a:pt x="2464435" y="2464435"/>
                  </a:lnTo>
                  <a:lnTo>
                    <a:pt x="2464435" y="0"/>
                  </a:lnTo>
                  <a:lnTo>
                    <a:pt x="0" y="0"/>
                  </a:lnTo>
                  <a:close/>
                </a:path>
              </a:pathLst>
            </a:custGeom>
            <a:solidFill>
              <a:srgbClr val="000000">
                <a:alpha val="0"/>
              </a:srgbClr>
            </a:solidFill>
          </p:spPr>
        </p:sp>
      </p:grpSp>
      <p:sp>
        <p:nvSpPr>
          <p:cNvPr name="Freeform 16" id="16"/>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11"/>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289092" y="2369660"/>
            <a:ext cx="2675439" cy="2675439"/>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0" t="0" r="0" b="0"/>
              </a:stretch>
            </a:blipFill>
          </p:spPr>
        </p:sp>
      </p:grpSp>
      <p:grpSp>
        <p:nvGrpSpPr>
          <p:cNvPr name="Group 4" id="4"/>
          <p:cNvGrpSpPr/>
          <p:nvPr/>
        </p:nvGrpSpPr>
        <p:grpSpPr>
          <a:xfrm rot="0">
            <a:off x="298786" y="3483105"/>
            <a:ext cx="1463216" cy="1463216"/>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AD7D4"/>
            </a:solidFill>
          </p:spPr>
        </p:sp>
        <p:sp>
          <p:nvSpPr>
            <p:cNvPr name="TextBox 6" id="6"/>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7" id="7"/>
          <p:cNvGrpSpPr/>
          <p:nvPr/>
        </p:nvGrpSpPr>
        <p:grpSpPr>
          <a:xfrm rot="0">
            <a:off x="275578" y="7976164"/>
            <a:ext cx="1463216" cy="1463216"/>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AD7D4"/>
            </a:solidFill>
          </p:spPr>
        </p:sp>
        <p:sp>
          <p:nvSpPr>
            <p:cNvPr name="TextBox 9" id="9"/>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0" id="10"/>
          <p:cNvSpPr/>
          <p:nvPr/>
        </p:nvSpPr>
        <p:spPr>
          <a:xfrm flipH="false" flipV="false" rot="0">
            <a:off x="659519" y="8403655"/>
            <a:ext cx="741751" cy="608236"/>
          </a:xfrm>
          <a:custGeom>
            <a:avLst/>
            <a:gdLst/>
            <a:ahLst/>
            <a:cxnLst/>
            <a:rect r="r" b="b" t="t" l="l"/>
            <a:pathLst>
              <a:path h="608236" w="741751">
                <a:moveTo>
                  <a:pt x="0" y="0"/>
                </a:moveTo>
                <a:lnTo>
                  <a:pt x="741751" y="0"/>
                </a:lnTo>
                <a:lnTo>
                  <a:pt x="741751" y="608236"/>
                </a:lnTo>
                <a:lnTo>
                  <a:pt x="0" y="60823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11" id="11"/>
          <p:cNvGrpSpPr/>
          <p:nvPr/>
        </p:nvGrpSpPr>
        <p:grpSpPr>
          <a:xfrm rot="0">
            <a:off x="8254821" y="3546636"/>
            <a:ext cx="1463216" cy="1463216"/>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AD7D4"/>
            </a:solidFill>
          </p:spPr>
        </p:sp>
        <p:sp>
          <p:nvSpPr>
            <p:cNvPr name="TextBox 13" id="13"/>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298786" y="5727372"/>
            <a:ext cx="1463216" cy="1463216"/>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AD7D4"/>
            </a:solidFill>
          </p:spPr>
        </p:sp>
        <p:sp>
          <p:nvSpPr>
            <p:cNvPr name="TextBox 16" id="16"/>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7" id="17"/>
          <p:cNvGrpSpPr/>
          <p:nvPr/>
        </p:nvGrpSpPr>
        <p:grpSpPr>
          <a:xfrm rot="0">
            <a:off x="8254821" y="5616519"/>
            <a:ext cx="1463216" cy="1463216"/>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AD7D4"/>
            </a:solidFill>
          </p:spPr>
        </p:sp>
        <p:sp>
          <p:nvSpPr>
            <p:cNvPr name="TextBox 19" id="19"/>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20" id="20"/>
          <p:cNvSpPr/>
          <p:nvPr/>
        </p:nvSpPr>
        <p:spPr>
          <a:xfrm flipH="false" flipV="false" rot="0">
            <a:off x="8634471" y="5920804"/>
            <a:ext cx="703917" cy="854645"/>
          </a:xfrm>
          <a:custGeom>
            <a:avLst/>
            <a:gdLst/>
            <a:ahLst/>
            <a:cxnLst/>
            <a:rect r="r" b="b" t="t" l="l"/>
            <a:pathLst>
              <a:path h="854645" w="703917">
                <a:moveTo>
                  <a:pt x="0" y="0"/>
                </a:moveTo>
                <a:lnTo>
                  <a:pt x="703917" y="0"/>
                </a:lnTo>
                <a:lnTo>
                  <a:pt x="703917" y="854645"/>
                </a:lnTo>
                <a:lnTo>
                  <a:pt x="0" y="85464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1" id="21"/>
          <p:cNvSpPr/>
          <p:nvPr/>
        </p:nvSpPr>
        <p:spPr>
          <a:xfrm flipH="false" flipV="false" rot="0">
            <a:off x="8492267" y="3952097"/>
            <a:ext cx="988326" cy="652295"/>
          </a:xfrm>
          <a:custGeom>
            <a:avLst/>
            <a:gdLst/>
            <a:ahLst/>
            <a:cxnLst/>
            <a:rect r="r" b="b" t="t" l="l"/>
            <a:pathLst>
              <a:path h="652295" w="988326">
                <a:moveTo>
                  <a:pt x="0" y="0"/>
                </a:moveTo>
                <a:lnTo>
                  <a:pt x="988326" y="0"/>
                </a:lnTo>
                <a:lnTo>
                  <a:pt x="988326" y="652295"/>
                </a:lnTo>
                <a:lnTo>
                  <a:pt x="0" y="65229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22" id="22"/>
          <p:cNvGrpSpPr/>
          <p:nvPr/>
        </p:nvGrpSpPr>
        <p:grpSpPr>
          <a:xfrm rot="0">
            <a:off x="-1452060" y="595139"/>
            <a:ext cx="21192119" cy="1475694"/>
            <a:chOff x="0" y="0"/>
            <a:chExt cx="7094236" cy="494001"/>
          </a:xfrm>
        </p:grpSpPr>
        <p:sp>
          <p:nvSpPr>
            <p:cNvPr name="Freeform 23" id="23"/>
            <p:cNvSpPr/>
            <p:nvPr/>
          </p:nvSpPr>
          <p:spPr>
            <a:xfrm flipH="false" flipV="false" rot="0">
              <a:off x="0" y="0"/>
              <a:ext cx="7094236" cy="494001"/>
            </a:xfrm>
            <a:custGeom>
              <a:avLst/>
              <a:gdLst/>
              <a:ahLst/>
              <a:cxnLst/>
              <a:rect r="r" b="b" t="t" l="l"/>
              <a:pathLst>
                <a:path h="494001" w="7094236">
                  <a:moveTo>
                    <a:pt x="18266" y="0"/>
                  </a:moveTo>
                  <a:lnTo>
                    <a:pt x="7075970" y="0"/>
                  </a:lnTo>
                  <a:cubicBezTo>
                    <a:pt x="7086058" y="0"/>
                    <a:pt x="7094236" y="8178"/>
                    <a:pt x="7094236" y="18266"/>
                  </a:cubicBezTo>
                  <a:lnTo>
                    <a:pt x="7094236" y="475735"/>
                  </a:lnTo>
                  <a:cubicBezTo>
                    <a:pt x="7094236" y="485823"/>
                    <a:pt x="7086058" y="494001"/>
                    <a:pt x="7075970" y="494001"/>
                  </a:cubicBezTo>
                  <a:lnTo>
                    <a:pt x="18266" y="494001"/>
                  </a:lnTo>
                  <a:cubicBezTo>
                    <a:pt x="8178" y="494001"/>
                    <a:pt x="0" y="485823"/>
                    <a:pt x="0" y="475735"/>
                  </a:cubicBezTo>
                  <a:lnTo>
                    <a:pt x="0" y="18266"/>
                  </a:lnTo>
                  <a:cubicBezTo>
                    <a:pt x="0" y="8178"/>
                    <a:pt x="8178" y="0"/>
                    <a:pt x="18266" y="0"/>
                  </a:cubicBezTo>
                  <a:close/>
                </a:path>
              </a:pathLst>
            </a:custGeom>
            <a:solidFill>
              <a:srgbClr val="AAD7D4"/>
            </a:solidFill>
          </p:spPr>
        </p:sp>
        <p:sp>
          <p:nvSpPr>
            <p:cNvPr name="TextBox 24" id="24"/>
            <p:cNvSpPr txBox="true"/>
            <p:nvPr/>
          </p:nvSpPr>
          <p:spPr>
            <a:xfrm>
              <a:off x="0" y="85725"/>
              <a:ext cx="7094236" cy="408276"/>
            </a:xfrm>
            <a:prstGeom prst="rect">
              <a:avLst/>
            </a:prstGeom>
          </p:spPr>
          <p:txBody>
            <a:bodyPr anchor="ctr" rtlCol="false" tIns="50800" lIns="50800" bIns="50800" rIns="50800"/>
            <a:lstStyle/>
            <a:p>
              <a:pPr algn="ctr">
                <a:lnSpc>
                  <a:spcPts val="1925"/>
                </a:lnSpc>
              </a:pPr>
            </a:p>
          </p:txBody>
        </p:sp>
      </p:grpSp>
      <p:sp>
        <p:nvSpPr>
          <p:cNvPr name="AutoShape 25" id="25"/>
          <p:cNvSpPr/>
          <p:nvPr/>
        </p:nvSpPr>
        <p:spPr>
          <a:xfrm>
            <a:off x="0" y="576089"/>
            <a:ext cx="18288000" cy="19050"/>
          </a:xfrm>
          <a:prstGeom prst="line">
            <a:avLst/>
          </a:prstGeom>
          <a:ln cap="flat" w="38100">
            <a:solidFill>
              <a:srgbClr val="000000"/>
            </a:solidFill>
            <a:prstDash val="solid"/>
            <a:headEnd type="none" len="sm" w="sm"/>
            <a:tailEnd type="none" len="sm" w="sm"/>
          </a:ln>
        </p:spPr>
      </p:sp>
      <p:sp>
        <p:nvSpPr>
          <p:cNvPr name="AutoShape 26" id="26"/>
          <p:cNvSpPr/>
          <p:nvPr/>
        </p:nvSpPr>
        <p:spPr>
          <a:xfrm>
            <a:off x="20" y="2070261"/>
            <a:ext cx="18288000" cy="19050"/>
          </a:xfrm>
          <a:prstGeom prst="line">
            <a:avLst/>
          </a:prstGeom>
          <a:ln cap="flat" w="38100">
            <a:solidFill>
              <a:srgbClr val="000000"/>
            </a:solidFill>
            <a:prstDash val="solid"/>
            <a:headEnd type="none" len="sm" w="sm"/>
            <a:tailEnd type="none" len="sm" w="sm"/>
          </a:ln>
        </p:spPr>
      </p:sp>
      <p:sp>
        <p:nvSpPr>
          <p:cNvPr name="Freeform 27" id="27"/>
          <p:cNvSpPr/>
          <p:nvPr/>
        </p:nvSpPr>
        <p:spPr>
          <a:xfrm flipH="false" flipV="false" rot="0">
            <a:off x="448953" y="3648332"/>
            <a:ext cx="1116466" cy="1126709"/>
          </a:xfrm>
          <a:custGeom>
            <a:avLst/>
            <a:gdLst/>
            <a:ahLst/>
            <a:cxnLst/>
            <a:rect r="r" b="b" t="t" l="l"/>
            <a:pathLst>
              <a:path h="1126709" w="1116466">
                <a:moveTo>
                  <a:pt x="0" y="0"/>
                </a:moveTo>
                <a:lnTo>
                  <a:pt x="1116467" y="0"/>
                </a:lnTo>
                <a:lnTo>
                  <a:pt x="1116467" y="1126709"/>
                </a:lnTo>
                <a:lnTo>
                  <a:pt x="0" y="112670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28" id="28"/>
          <p:cNvSpPr/>
          <p:nvPr/>
        </p:nvSpPr>
        <p:spPr>
          <a:xfrm flipH="false" flipV="false" rot="0">
            <a:off x="577305" y="6001542"/>
            <a:ext cx="906179" cy="884760"/>
          </a:xfrm>
          <a:custGeom>
            <a:avLst/>
            <a:gdLst/>
            <a:ahLst/>
            <a:cxnLst/>
            <a:rect r="r" b="b" t="t" l="l"/>
            <a:pathLst>
              <a:path h="884760" w="906179">
                <a:moveTo>
                  <a:pt x="0" y="0"/>
                </a:moveTo>
                <a:lnTo>
                  <a:pt x="906179" y="0"/>
                </a:lnTo>
                <a:lnTo>
                  <a:pt x="906179" y="884760"/>
                </a:lnTo>
                <a:lnTo>
                  <a:pt x="0" y="88476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grpSp>
        <p:nvGrpSpPr>
          <p:cNvPr name="Group 29" id="29"/>
          <p:cNvGrpSpPr/>
          <p:nvPr/>
        </p:nvGrpSpPr>
        <p:grpSpPr>
          <a:xfrm rot="0">
            <a:off x="8311463" y="7795084"/>
            <a:ext cx="1463216" cy="1463216"/>
            <a:chOff x="0" y="0"/>
            <a:chExt cx="812800" cy="812800"/>
          </a:xfrm>
        </p:grpSpPr>
        <p:sp>
          <p:nvSpPr>
            <p:cNvPr name="Freeform 30" id="3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AD7D4"/>
            </a:solidFill>
          </p:spPr>
        </p:sp>
        <p:sp>
          <p:nvSpPr>
            <p:cNvPr name="TextBox 31" id="31"/>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32" id="32"/>
          <p:cNvSpPr/>
          <p:nvPr/>
        </p:nvSpPr>
        <p:spPr>
          <a:xfrm flipH="false" flipV="false" rot="0">
            <a:off x="8519744" y="8021443"/>
            <a:ext cx="1046655" cy="1010498"/>
          </a:xfrm>
          <a:custGeom>
            <a:avLst/>
            <a:gdLst/>
            <a:ahLst/>
            <a:cxnLst/>
            <a:rect r="r" b="b" t="t" l="l"/>
            <a:pathLst>
              <a:path h="1010498" w="1046655">
                <a:moveTo>
                  <a:pt x="0" y="0"/>
                </a:moveTo>
                <a:lnTo>
                  <a:pt x="1046655" y="0"/>
                </a:lnTo>
                <a:lnTo>
                  <a:pt x="1046655" y="1010498"/>
                </a:lnTo>
                <a:lnTo>
                  <a:pt x="0" y="1010498"/>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TextBox 33" id="33"/>
          <p:cNvSpPr txBox="true"/>
          <p:nvPr/>
        </p:nvSpPr>
        <p:spPr>
          <a:xfrm rot="0">
            <a:off x="2072137" y="3635954"/>
            <a:ext cx="6028426" cy="1189354"/>
          </a:xfrm>
          <a:prstGeom prst="rect">
            <a:avLst/>
          </a:prstGeom>
        </p:spPr>
        <p:txBody>
          <a:bodyPr anchor="t" rtlCol="false" tIns="0" lIns="0" bIns="0" rIns="0">
            <a:spAutoFit/>
          </a:bodyPr>
          <a:lstStyle/>
          <a:p>
            <a:pPr algn="l">
              <a:lnSpc>
                <a:spcPts val="3220"/>
              </a:lnSpc>
            </a:pPr>
            <a:r>
              <a:rPr lang="en-US" sz="2300" b="true">
                <a:solidFill>
                  <a:srgbClr val="1C2120"/>
                </a:solidFill>
                <a:latin typeface="Canva Sans Bold"/>
                <a:ea typeface="Canva Sans Bold"/>
                <a:cs typeface="Canva Sans Bold"/>
                <a:sym typeface="Canva Sans Bold"/>
              </a:rPr>
              <a:t>IETE (Institution of Electronics and Telecommunication Engineers) is a professional society in India.</a:t>
            </a:r>
          </a:p>
        </p:txBody>
      </p:sp>
      <p:sp>
        <p:nvSpPr>
          <p:cNvPr name="TextBox 34" id="34"/>
          <p:cNvSpPr txBox="true"/>
          <p:nvPr/>
        </p:nvSpPr>
        <p:spPr>
          <a:xfrm rot="0">
            <a:off x="2072137" y="5929662"/>
            <a:ext cx="6028426" cy="789305"/>
          </a:xfrm>
          <a:prstGeom prst="rect">
            <a:avLst/>
          </a:prstGeom>
        </p:spPr>
        <p:txBody>
          <a:bodyPr anchor="t" rtlCol="false" tIns="0" lIns="0" bIns="0" rIns="0">
            <a:spAutoFit/>
          </a:bodyPr>
          <a:lstStyle/>
          <a:p>
            <a:pPr algn="l">
              <a:lnSpc>
                <a:spcPts val="3220"/>
              </a:lnSpc>
            </a:pPr>
            <a:r>
              <a:rPr lang="en-US" sz="2300" b="true">
                <a:solidFill>
                  <a:srgbClr val="1C2120"/>
                </a:solidFill>
                <a:latin typeface="Canva Sans Bold"/>
                <a:ea typeface="Canva Sans Bold"/>
                <a:cs typeface="Canva Sans Bold"/>
                <a:sym typeface="Canva Sans Bold"/>
              </a:rPr>
              <a:t>Focuses on advancing Electronics, Telecommunications, and IT.</a:t>
            </a:r>
          </a:p>
        </p:txBody>
      </p:sp>
      <p:sp>
        <p:nvSpPr>
          <p:cNvPr name="TextBox 35" id="35"/>
          <p:cNvSpPr txBox="true"/>
          <p:nvPr/>
        </p:nvSpPr>
        <p:spPr>
          <a:xfrm rot="0">
            <a:off x="2072137" y="8222586"/>
            <a:ext cx="6028426" cy="789305"/>
          </a:xfrm>
          <a:prstGeom prst="rect">
            <a:avLst/>
          </a:prstGeom>
        </p:spPr>
        <p:txBody>
          <a:bodyPr anchor="t" rtlCol="false" tIns="0" lIns="0" bIns="0" rIns="0">
            <a:spAutoFit/>
          </a:bodyPr>
          <a:lstStyle/>
          <a:p>
            <a:pPr algn="l">
              <a:lnSpc>
                <a:spcPts val="3220"/>
              </a:lnSpc>
            </a:pPr>
            <a:r>
              <a:rPr lang="en-US" sz="2300" b="true">
                <a:solidFill>
                  <a:srgbClr val="1C2120"/>
                </a:solidFill>
                <a:latin typeface="Canva Sans Bold"/>
                <a:ea typeface="Canva Sans Bold"/>
                <a:cs typeface="Canva Sans Bold"/>
                <a:sym typeface="Canva Sans Bold"/>
              </a:rPr>
              <a:t>Provides education, research support, and industry collaboration</a:t>
            </a:r>
            <a:r>
              <a:rPr lang="en-US" sz="2300">
                <a:solidFill>
                  <a:srgbClr val="1C2120"/>
                </a:solidFill>
                <a:latin typeface="Canva Sans"/>
                <a:ea typeface="Canva Sans"/>
                <a:cs typeface="Canva Sans"/>
                <a:sym typeface="Canva Sans"/>
              </a:rPr>
              <a:t>.</a:t>
            </a:r>
          </a:p>
        </p:txBody>
      </p:sp>
      <p:sp>
        <p:nvSpPr>
          <p:cNvPr name="TextBox 36" id="36"/>
          <p:cNvSpPr txBox="true"/>
          <p:nvPr/>
        </p:nvSpPr>
        <p:spPr>
          <a:xfrm rot="0">
            <a:off x="10108563" y="3659754"/>
            <a:ext cx="4305523" cy="1189355"/>
          </a:xfrm>
          <a:prstGeom prst="rect">
            <a:avLst/>
          </a:prstGeom>
        </p:spPr>
        <p:txBody>
          <a:bodyPr anchor="t" rtlCol="false" tIns="0" lIns="0" bIns="0" rIns="0">
            <a:spAutoFit/>
          </a:bodyPr>
          <a:lstStyle/>
          <a:p>
            <a:pPr algn="l">
              <a:lnSpc>
                <a:spcPts val="3220"/>
              </a:lnSpc>
            </a:pPr>
            <a:r>
              <a:rPr lang="en-US" sz="2300" b="true">
                <a:solidFill>
                  <a:srgbClr val="1C2120"/>
                </a:solidFill>
                <a:latin typeface="Canva Sans Bold"/>
                <a:ea typeface="Canva Sans Bold"/>
                <a:cs typeface="Canva Sans Bold"/>
                <a:sym typeface="Canva Sans Bold"/>
              </a:rPr>
              <a:t>Supports students, engineers, and academicians in technical growth.</a:t>
            </a:r>
          </a:p>
        </p:txBody>
      </p:sp>
      <p:sp>
        <p:nvSpPr>
          <p:cNvPr name="TextBox 37" id="37"/>
          <p:cNvSpPr txBox="true"/>
          <p:nvPr/>
        </p:nvSpPr>
        <p:spPr>
          <a:xfrm rot="0">
            <a:off x="10032363" y="5568894"/>
            <a:ext cx="5557004" cy="1989455"/>
          </a:xfrm>
          <a:prstGeom prst="rect">
            <a:avLst/>
          </a:prstGeom>
        </p:spPr>
        <p:txBody>
          <a:bodyPr anchor="t" rtlCol="false" tIns="0" lIns="0" bIns="0" rIns="0">
            <a:spAutoFit/>
          </a:bodyPr>
          <a:lstStyle/>
          <a:p>
            <a:pPr algn="just">
              <a:lnSpc>
                <a:spcPts val="3220"/>
              </a:lnSpc>
            </a:pPr>
            <a:r>
              <a:rPr lang="en-US" sz="2300" b="true">
                <a:solidFill>
                  <a:srgbClr val="1C2120"/>
                </a:solidFill>
                <a:latin typeface="Canva Sans Bold"/>
                <a:ea typeface="Canva Sans Bold"/>
                <a:cs typeface="Canva Sans Bold"/>
                <a:sym typeface="Canva Sans Bold"/>
              </a:rPr>
              <a:t>IETE fosters innovation, research,</a:t>
            </a:r>
          </a:p>
          <a:p>
            <a:pPr algn="just">
              <a:lnSpc>
                <a:spcPts val="3220"/>
              </a:lnSpc>
            </a:pPr>
            <a:r>
              <a:rPr lang="en-US" sz="2300" b="true">
                <a:solidFill>
                  <a:srgbClr val="1C2120"/>
                </a:solidFill>
                <a:latin typeface="Canva Sans Bold"/>
                <a:ea typeface="Canva Sans Bold"/>
                <a:cs typeface="Canva Sans Bold"/>
                <a:sym typeface="Canva Sans Bold"/>
              </a:rPr>
              <a:t>and professional growth and is a</a:t>
            </a:r>
            <a:r>
              <a:rPr lang="en-US" sz="2300" b="true">
                <a:solidFill>
                  <a:srgbClr val="1C2120"/>
                </a:solidFill>
                <a:latin typeface="Canva Sans Bold"/>
                <a:ea typeface="Canva Sans Bold"/>
                <a:cs typeface="Canva Sans Bold"/>
                <a:sym typeface="Canva Sans Bold"/>
              </a:rPr>
              <a:t> </a:t>
            </a:r>
          </a:p>
          <a:p>
            <a:pPr algn="just">
              <a:lnSpc>
                <a:spcPts val="3220"/>
              </a:lnSpc>
            </a:pPr>
            <a:r>
              <a:rPr lang="en-US" sz="2300" b="true">
                <a:solidFill>
                  <a:srgbClr val="1C2120"/>
                </a:solidFill>
                <a:latin typeface="Canva Sans Bold"/>
                <a:ea typeface="Canva Sans Bold"/>
                <a:cs typeface="Canva Sans Bold"/>
                <a:sym typeface="Canva Sans Bold"/>
              </a:rPr>
              <a:t>great platform for students to enhance</a:t>
            </a:r>
          </a:p>
          <a:p>
            <a:pPr algn="just">
              <a:lnSpc>
                <a:spcPts val="3220"/>
              </a:lnSpc>
            </a:pPr>
            <a:r>
              <a:rPr lang="en-US" sz="2300" b="true">
                <a:solidFill>
                  <a:srgbClr val="1C2120"/>
                </a:solidFill>
                <a:latin typeface="Canva Sans Bold"/>
                <a:ea typeface="Canva Sans Bold"/>
                <a:cs typeface="Canva Sans Bold"/>
                <a:sym typeface="Canva Sans Bold"/>
              </a:rPr>
              <a:t>technical &amp; leadership skills</a:t>
            </a:r>
          </a:p>
          <a:p>
            <a:pPr algn="just">
              <a:lnSpc>
                <a:spcPts val="3220"/>
              </a:lnSpc>
            </a:pPr>
          </a:p>
        </p:txBody>
      </p:sp>
      <p:sp>
        <p:nvSpPr>
          <p:cNvPr name="TextBox 38" id="38"/>
          <p:cNvSpPr txBox="true"/>
          <p:nvPr/>
        </p:nvSpPr>
        <p:spPr>
          <a:xfrm rot="0">
            <a:off x="10032363" y="7849841"/>
            <a:ext cx="5256729" cy="1544319"/>
          </a:xfrm>
          <a:prstGeom prst="rect">
            <a:avLst/>
          </a:prstGeom>
        </p:spPr>
        <p:txBody>
          <a:bodyPr anchor="t" rtlCol="false" tIns="0" lIns="0" bIns="0" rIns="0">
            <a:spAutoFit/>
          </a:bodyPr>
          <a:lstStyle/>
          <a:p>
            <a:pPr algn="l">
              <a:lnSpc>
                <a:spcPts val="3080"/>
              </a:lnSpc>
            </a:pPr>
            <a:r>
              <a:rPr lang="en-US" sz="2200" b="true">
                <a:solidFill>
                  <a:srgbClr val="1C2120"/>
                </a:solidFill>
                <a:latin typeface="Canva Sans Bold"/>
                <a:ea typeface="Canva Sans Bold"/>
                <a:cs typeface="Canva Sans Bold"/>
                <a:sym typeface="Canva Sans Bold"/>
              </a:rPr>
              <a:t>The forum connects students</a:t>
            </a:r>
          </a:p>
          <a:p>
            <a:pPr algn="just">
              <a:lnSpc>
                <a:spcPts val="3080"/>
              </a:lnSpc>
            </a:pPr>
            <a:r>
              <a:rPr lang="en-US" sz="2200" b="true">
                <a:solidFill>
                  <a:srgbClr val="1C2120"/>
                </a:solidFill>
                <a:latin typeface="Canva Sans Bold"/>
                <a:ea typeface="Canva Sans Bold"/>
                <a:cs typeface="Canva Sans Bold"/>
                <a:sym typeface="Canva Sans Bold"/>
              </a:rPr>
              <a:t>with industry experts through events, </a:t>
            </a:r>
          </a:p>
          <a:p>
            <a:pPr algn="r">
              <a:lnSpc>
                <a:spcPts val="3080"/>
              </a:lnSpc>
            </a:pPr>
            <a:r>
              <a:rPr lang="en-US" sz="2200" b="true">
                <a:solidFill>
                  <a:srgbClr val="1C2120"/>
                </a:solidFill>
                <a:latin typeface="Canva Sans Bold"/>
                <a:ea typeface="Canva Sans Bold"/>
                <a:cs typeface="Canva Sans Bold"/>
                <a:sym typeface="Canva Sans Bold"/>
              </a:rPr>
              <a:t>providing career insights, mentorship, </a:t>
            </a:r>
          </a:p>
          <a:p>
            <a:pPr algn="just">
              <a:lnSpc>
                <a:spcPts val="3080"/>
              </a:lnSpc>
            </a:pPr>
            <a:r>
              <a:rPr lang="en-US" sz="2200" b="true">
                <a:solidFill>
                  <a:srgbClr val="1C2120"/>
                </a:solidFill>
                <a:latin typeface="Canva Sans Bold"/>
                <a:ea typeface="Canva Sans Bold"/>
                <a:cs typeface="Canva Sans Bold"/>
                <a:sym typeface="Canva Sans Bold"/>
              </a:rPr>
              <a:t>and internship opportunities.</a:t>
            </a:r>
          </a:p>
        </p:txBody>
      </p:sp>
      <p:sp>
        <p:nvSpPr>
          <p:cNvPr name="TextBox 39" id="39"/>
          <p:cNvSpPr txBox="true"/>
          <p:nvPr/>
        </p:nvSpPr>
        <p:spPr>
          <a:xfrm rot="0">
            <a:off x="753811" y="450050"/>
            <a:ext cx="7346752" cy="1527176"/>
          </a:xfrm>
          <a:prstGeom prst="rect">
            <a:avLst/>
          </a:prstGeom>
        </p:spPr>
        <p:txBody>
          <a:bodyPr anchor="t" rtlCol="false" tIns="0" lIns="0" bIns="0" rIns="0">
            <a:spAutoFit/>
          </a:bodyPr>
          <a:lstStyle/>
          <a:p>
            <a:pPr algn="ctr">
              <a:lnSpc>
                <a:spcPts val="11899"/>
              </a:lnSpc>
            </a:pPr>
            <a:r>
              <a:rPr lang="en-US" sz="8499" b="true">
                <a:solidFill>
                  <a:srgbClr val="1C2120"/>
                </a:solidFill>
                <a:latin typeface="Poppins Bold"/>
                <a:ea typeface="Poppins Bold"/>
                <a:cs typeface="Poppins Bold"/>
                <a:sym typeface="Poppins Bold"/>
              </a:rPr>
              <a:t>What is IETE ?</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083134" y="1616740"/>
            <a:ext cx="6830714" cy="2128485"/>
            <a:chOff x="0" y="0"/>
            <a:chExt cx="2286638" cy="712528"/>
          </a:xfrm>
        </p:grpSpPr>
        <p:sp>
          <p:nvSpPr>
            <p:cNvPr name="Freeform 3" id="3"/>
            <p:cNvSpPr/>
            <p:nvPr/>
          </p:nvSpPr>
          <p:spPr>
            <a:xfrm flipH="false" flipV="false" rot="0">
              <a:off x="0" y="0"/>
              <a:ext cx="2286638" cy="712528"/>
            </a:xfrm>
            <a:custGeom>
              <a:avLst/>
              <a:gdLst/>
              <a:ahLst/>
              <a:cxnLst/>
              <a:rect r="r" b="b" t="t" l="l"/>
              <a:pathLst>
                <a:path h="712528" w="2286638">
                  <a:moveTo>
                    <a:pt x="56670" y="0"/>
                  </a:moveTo>
                  <a:lnTo>
                    <a:pt x="2229968" y="0"/>
                  </a:lnTo>
                  <a:cubicBezTo>
                    <a:pt x="2261266" y="0"/>
                    <a:pt x="2286638" y="25372"/>
                    <a:pt x="2286638" y="56670"/>
                  </a:cubicBezTo>
                  <a:lnTo>
                    <a:pt x="2286638" y="655858"/>
                  </a:lnTo>
                  <a:cubicBezTo>
                    <a:pt x="2286638" y="670888"/>
                    <a:pt x="2280667" y="685302"/>
                    <a:pt x="2270040" y="695930"/>
                  </a:cubicBezTo>
                  <a:cubicBezTo>
                    <a:pt x="2259412" y="706557"/>
                    <a:pt x="2244998" y="712528"/>
                    <a:pt x="2229968" y="712528"/>
                  </a:cubicBezTo>
                  <a:lnTo>
                    <a:pt x="56670" y="712528"/>
                  </a:lnTo>
                  <a:cubicBezTo>
                    <a:pt x="25372" y="712528"/>
                    <a:pt x="0" y="687156"/>
                    <a:pt x="0" y="655858"/>
                  </a:cubicBezTo>
                  <a:lnTo>
                    <a:pt x="0" y="56670"/>
                  </a:lnTo>
                  <a:cubicBezTo>
                    <a:pt x="0" y="41640"/>
                    <a:pt x="5971" y="27226"/>
                    <a:pt x="16598" y="16598"/>
                  </a:cubicBezTo>
                  <a:cubicBezTo>
                    <a:pt x="27226" y="5971"/>
                    <a:pt x="41640" y="0"/>
                    <a:pt x="56670" y="0"/>
                  </a:cubicBezTo>
                  <a:close/>
                </a:path>
              </a:pathLst>
            </a:custGeom>
            <a:solidFill>
              <a:srgbClr val="AAD7D4"/>
            </a:solidFill>
          </p:spPr>
        </p:sp>
        <p:sp>
          <p:nvSpPr>
            <p:cNvPr name="TextBox 4" id="4"/>
            <p:cNvSpPr txBox="true"/>
            <p:nvPr/>
          </p:nvSpPr>
          <p:spPr>
            <a:xfrm>
              <a:off x="0" y="85725"/>
              <a:ext cx="2286638" cy="626803"/>
            </a:xfrm>
            <a:prstGeom prst="rect">
              <a:avLst/>
            </a:prstGeom>
          </p:spPr>
          <p:txBody>
            <a:bodyPr anchor="ctr" rtlCol="false" tIns="50800" lIns="50800" bIns="50800" rIns="50800"/>
            <a:lstStyle/>
            <a:p>
              <a:pPr algn="ctr">
                <a:lnSpc>
                  <a:spcPts val="1925"/>
                </a:lnSpc>
              </a:pPr>
            </a:p>
          </p:txBody>
        </p:sp>
      </p:grpSp>
      <p:sp>
        <p:nvSpPr>
          <p:cNvPr name="Freeform 5" id="5"/>
          <p:cNvSpPr/>
          <p:nvPr/>
        </p:nvSpPr>
        <p:spPr>
          <a:xfrm flipH="false" flipV="false" rot="0">
            <a:off x="10685802" y="2275139"/>
            <a:ext cx="1023822" cy="839534"/>
          </a:xfrm>
          <a:custGeom>
            <a:avLst/>
            <a:gdLst/>
            <a:ahLst/>
            <a:cxnLst/>
            <a:rect r="r" b="b" t="t" l="l"/>
            <a:pathLst>
              <a:path h="839534" w="1023822">
                <a:moveTo>
                  <a:pt x="0" y="0"/>
                </a:moveTo>
                <a:lnTo>
                  <a:pt x="1023822" y="0"/>
                </a:lnTo>
                <a:lnTo>
                  <a:pt x="1023822" y="839533"/>
                </a:lnTo>
                <a:lnTo>
                  <a:pt x="0" y="83953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10083134" y="4079914"/>
            <a:ext cx="6830714" cy="2128485"/>
            <a:chOff x="0" y="0"/>
            <a:chExt cx="2286638" cy="712528"/>
          </a:xfrm>
        </p:grpSpPr>
        <p:sp>
          <p:nvSpPr>
            <p:cNvPr name="Freeform 7" id="7"/>
            <p:cNvSpPr/>
            <p:nvPr/>
          </p:nvSpPr>
          <p:spPr>
            <a:xfrm flipH="false" flipV="false" rot="0">
              <a:off x="0" y="0"/>
              <a:ext cx="2286638" cy="712528"/>
            </a:xfrm>
            <a:custGeom>
              <a:avLst/>
              <a:gdLst/>
              <a:ahLst/>
              <a:cxnLst/>
              <a:rect r="r" b="b" t="t" l="l"/>
              <a:pathLst>
                <a:path h="712528" w="2286638">
                  <a:moveTo>
                    <a:pt x="56670" y="0"/>
                  </a:moveTo>
                  <a:lnTo>
                    <a:pt x="2229968" y="0"/>
                  </a:lnTo>
                  <a:cubicBezTo>
                    <a:pt x="2261266" y="0"/>
                    <a:pt x="2286638" y="25372"/>
                    <a:pt x="2286638" y="56670"/>
                  </a:cubicBezTo>
                  <a:lnTo>
                    <a:pt x="2286638" y="655858"/>
                  </a:lnTo>
                  <a:cubicBezTo>
                    <a:pt x="2286638" y="670888"/>
                    <a:pt x="2280667" y="685302"/>
                    <a:pt x="2270040" y="695930"/>
                  </a:cubicBezTo>
                  <a:cubicBezTo>
                    <a:pt x="2259412" y="706557"/>
                    <a:pt x="2244998" y="712528"/>
                    <a:pt x="2229968" y="712528"/>
                  </a:cubicBezTo>
                  <a:lnTo>
                    <a:pt x="56670" y="712528"/>
                  </a:lnTo>
                  <a:cubicBezTo>
                    <a:pt x="25372" y="712528"/>
                    <a:pt x="0" y="687156"/>
                    <a:pt x="0" y="655858"/>
                  </a:cubicBezTo>
                  <a:lnTo>
                    <a:pt x="0" y="56670"/>
                  </a:lnTo>
                  <a:cubicBezTo>
                    <a:pt x="0" y="41640"/>
                    <a:pt x="5971" y="27226"/>
                    <a:pt x="16598" y="16598"/>
                  </a:cubicBezTo>
                  <a:cubicBezTo>
                    <a:pt x="27226" y="5971"/>
                    <a:pt x="41640" y="0"/>
                    <a:pt x="56670" y="0"/>
                  </a:cubicBezTo>
                  <a:close/>
                </a:path>
              </a:pathLst>
            </a:custGeom>
            <a:solidFill>
              <a:srgbClr val="AAD7D4"/>
            </a:solidFill>
          </p:spPr>
        </p:sp>
        <p:sp>
          <p:nvSpPr>
            <p:cNvPr name="TextBox 8" id="8"/>
            <p:cNvSpPr txBox="true"/>
            <p:nvPr/>
          </p:nvSpPr>
          <p:spPr>
            <a:xfrm>
              <a:off x="0" y="85725"/>
              <a:ext cx="2286638" cy="626803"/>
            </a:xfrm>
            <a:prstGeom prst="rect">
              <a:avLst/>
            </a:prstGeom>
          </p:spPr>
          <p:txBody>
            <a:bodyPr anchor="ctr" rtlCol="false" tIns="50800" lIns="50800" bIns="50800" rIns="50800"/>
            <a:lstStyle/>
            <a:p>
              <a:pPr algn="ctr">
                <a:lnSpc>
                  <a:spcPts val="1925"/>
                </a:lnSpc>
              </a:pPr>
            </a:p>
          </p:txBody>
        </p:sp>
      </p:grpSp>
      <p:grpSp>
        <p:nvGrpSpPr>
          <p:cNvPr name="Group 9" id="9"/>
          <p:cNvGrpSpPr/>
          <p:nvPr/>
        </p:nvGrpSpPr>
        <p:grpSpPr>
          <a:xfrm rot="0">
            <a:off x="10083134" y="6541774"/>
            <a:ext cx="6830714" cy="2128485"/>
            <a:chOff x="0" y="0"/>
            <a:chExt cx="2286638" cy="712528"/>
          </a:xfrm>
        </p:grpSpPr>
        <p:sp>
          <p:nvSpPr>
            <p:cNvPr name="Freeform 10" id="10"/>
            <p:cNvSpPr/>
            <p:nvPr/>
          </p:nvSpPr>
          <p:spPr>
            <a:xfrm flipH="false" flipV="false" rot="0">
              <a:off x="0" y="0"/>
              <a:ext cx="2286638" cy="712528"/>
            </a:xfrm>
            <a:custGeom>
              <a:avLst/>
              <a:gdLst/>
              <a:ahLst/>
              <a:cxnLst/>
              <a:rect r="r" b="b" t="t" l="l"/>
              <a:pathLst>
                <a:path h="712528" w="2286638">
                  <a:moveTo>
                    <a:pt x="56670" y="0"/>
                  </a:moveTo>
                  <a:lnTo>
                    <a:pt x="2229968" y="0"/>
                  </a:lnTo>
                  <a:cubicBezTo>
                    <a:pt x="2261266" y="0"/>
                    <a:pt x="2286638" y="25372"/>
                    <a:pt x="2286638" y="56670"/>
                  </a:cubicBezTo>
                  <a:lnTo>
                    <a:pt x="2286638" y="655858"/>
                  </a:lnTo>
                  <a:cubicBezTo>
                    <a:pt x="2286638" y="670888"/>
                    <a:pt x="2280667" y="685302"/>
                    <a:pt x="2270040" y="695930"/>
                  </a:cubicBezTo>
                  <a:cubicBezTo>
                    <a:pt x="2259412" y="706557"/>
                    <a:pt x="2244998" y="712528"/>
                    <a:pt x="2229968" y="712528"/>
                  </a:cubicBezTo>
                  <a:lnTo>
                    <a:pt x="56670" y="712528"/>
                  </a:lnTo>
                  <a:cubicBezTo>
                    <a:pt x="25372" y="712528"/>
                    <a:pt x="0" y="687156"/>
                    <a:pt x="0" y="655858"/>
                  </a:cubicBezTo>
                  <a:lnTo>
                    <a:pt x="0" y="56670"/>
                  </a:lnTo>
                  <a:cubicBezTo>
                    <a:pt x="0" y="41640"/>
                    <a:pt x="5971" y="27226"/>
                    <a:pt x="16598" y="16598"/>
                  </a:cubicBezTo>
                  <a:cubicBezTo>
                    <a:pt x="27226" y="5971"/>
                    <a:pt x="41640" y="0"/>
                    <a:pt x="56670" y="0"/>
                  </a:cubicBezTo>
                  <a:close/>
                </a:path>
              </a:pathLst>
            </a:custGeom>
            <a:solidFill>
              <a:srgbClr val="AAD7D4"/>
            </a:solidFill>
          </p:spPr>
        </p:sp>
        <p:sp>
          <p:nvSpPr>
            <p:cNvPr name="TextBox 11" id="11"/>
            <p:cNvSpPr txBox="true"/>
            <p:nvPr/>
          </p:nvSpPr>
          <p:spPr>
            <a:xfrm>
              <a:off x="0" y="85725"/>
              <a:ext cx="2286638" cy="626803"/>
            </a:xfrm>
            <a:prstGeom prst="rect">
              <a:avLst/>
            </a:prstGeom>
          </p:spPr>
          <p:txBody>
            <a:bodyPr anchor="ctr" rtlCol="false" tIns="50800" lIns="50800" bIns="50800" rIns="50800"/>
            <a:lstStyle/>
            <a:p>
              <a:pPr algn="ctr">
                <a:lnSpc>
                  <a:spcPts val="1925"/>
                </a:lnSpc>
              </a:pPr>
            </a:p>
          </p:txBody>
        </p:sp>
      </p:grpSp>
      <p:sp>
        <p:nvSpPr>
          <p:cNvPr name="Freeform 12" id="12"/>
          <p:cNvSpPr/>
          <p:nvPr/>
        </p:nvSpPr>
        <p:spPr>
          <a:xfrm flipH="false" flipV="false" rot="0">
            <a:off x="10677950" y="4517864"/>
            <a:ext cx="1031674" cy="1252584"/>
          </a:xfrm>
          <a:custGeom>
            <a:avLst/>
            <a:gdLst/>
            <a:ahLst/>
            <a:cxnLst/>
            <a:rect r="r" b="b" t="t" l="l"/>
            <a:pathLst>
              <a:path h="1252584" w="1031674">
                <a:moveTo>
                  <a:pt x="0" y="0"/>
                </a:moveTo>
                <a:lnTo>
                  <a:pt x="1031674" y="0"/>
                </a:lnTo>
                <a:lnTo>
                  <a:pt x="1031674" y="1252585"/>
                </a:lnTo>
                <a:lnTo>
                  <a:pt x="0" y="125258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3" id="13"/>
          <p:cNvSpPr/>
          <p:nvPr/>
        </p:nvSpPr>
        <p:spPr>
          <a:xfrm flipH="false" flipV="false" rot="0">
            <a:off x="10497275" y="7308439"/>
            <a:ext cx="1400875" cy="924578"/>
          </a:xfrm>
          <a:custGeom>
            <a:avLst/>
            <a:gdLst/>
            <a:ahLst/>
            <a:cxnLst/>
            <a:rect r="r" b="b" t="t" l="l"/>
            <a:pathLst>
              <a:path h="924578" w="1400875">
                <a:moveTo>
                  <a:pt x="0" y="0"/>
                </a:moveTo>
                <a:lnTo>
                  <a:pt x="1400875" y="0"/>
                </a:lnTo>
                <a:lnTo>
                  <a:pt x="1400875" y="924577"/>
                </a:lnTo>
                <a:lnTo>
                  <a:pt x="0" y="92457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AutoShape 14" id="14"/>
          <p:cNvSpPr/>
          <p:nvPr/>
        </p:nvSpPr>
        <p:spPr>
          <a:xfrm flipV="true">
            <a:off x="12118262" y="2375876"/>
            <a:ext cx="0" cy="738797"/>
          </a:xfrm>
          <a:prstGeom prst="line">
            <a:avLst/>
          </a:prstGeom>
          <a:ln cap="flat" w="38100">
            <a:solidFill>
              <a:srgbClr val="000000"/>
            </a:solidFill>
            <a:prstDash val="solid"/>
            <a:headEnd type="none" len="sm" w="sm"/>
            <a:tailEnd type="none" len="sm" w="sm"/>
          </a:ln>
        </p:spPr>
      </p:sp>
      <p:sp>
        <p:nvSpPr>
          <p:cNvPr name="AutoShape 15" id="15"/>
          <p:cNvSpPr/>
          <p:nvPr/>
        </p:nvSpPr>
        <p:spPr>
          <a:xfrm flipV="true">
            <a:off x="12118262" y="4774758"/>
            <a:ext cx="0" cy="738797"/>
          </a:xfrm>
          <a:prstGeom prst="line">
            <a:avLst/>
          </a:prstGeom>
          <a:ln cap="flat" w="38100">
            <a:solidFill>
              <a:srgbClr val="000000"/>
            </a:solidFill>
            <a:prstDash val="solid"/>
            <a:headEnd type="none" len="sm" w="sm"/>
            <a:tailEnd type="none" len="sm" w="sm"/>
          </a:ln>
        </p:spPr>
      </p:sp>
      <p:sp>
        <p:nvSpPr>
          <p:cNvPr name="AutoShape 16" id="16"/>
          <p:cNvSpPr/>
          <p:nvPr/>
        </p:nvSpPr>
        <p:spPr>
          <a:xfrm flipV="true">
            <a:off x="12137312" y="7300910"/>
            <a:ext cx="0" cy="738797"/>
          </a:xfrm>
          <a:prstGeom prst="line">
            <a:avLst/>
          </a:prstGeom>
          <a:ln cap="flat" w="38100">
            <a:solidFill>
              <a:srgbClr val="000000"/>
            </a:solidFill>
            <a:prstDash val="solid"/>
            <a:headEnd type="none" len="sm" w="sm"/>
            <a:tailEnd type="none" len="sm" w="sm"/>
          </a:ln>
        </p:spPr>
      </p:sp>
      <p:sp>
        <p:nvSpPr>
          <p:cNvPr name="Freeform 17" id="17"/>
          <p:cNvSpPr/>
          <p:nvPr/>
        </p:nvSpPr>
        <p:spPr>
          <a:xfrm flipH="false" flipV="false" rot="0">
            <a:off x="3104438" y="4571834"/>
            <a:ext cx="3447706" cy="1883310"/>
          </a:xfrm>
          <a:custGeom>
            <a:avLst/>
            <a:gdLst/>
            <a:ahLst/>
            <a:cxnLst/>
            <a:rect r="r" b="b" t="t" l="l"/>
            <a:pathLst>
              <a:path h="1883310" w="3447706">
                <a:moveTo>
                  <a:pt x="0" y="0"/>
                </a:moveTo>
                <a:lnTo>
                  <a:pt x="3447706" y="0"/>
                </a:lnTo>
                <a:lnTo>
                  <a:pt x="3447706" y="1883310"/>
                </a:lnTo>
                <a:lnTo>
                  <a:pt x="0" y="188331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8" id="18"/>
          <p:cNvSpPr txBox="true"/>
          <p:nvPr/>
        </p:nvSpPr>
        <p:spPr>
          <a:xfrm rot="0">
            <a:off x="707458" y="851648"/>
            <a:ext cx="8537476" cy="4980621"/>
          </a:xfrm>
          <a:prstGeom prst="rect">
            <a:avLst/>
          </a:prstGeom>
        </p:spPr>
        <p:txBody>
          <a:bodyPr anchor="t" rtlCol="false" tIns="0" lIns="0" bIns="0" rIns="0">
            <a:spAutoFit/>
          </a:bodyPr>
          <a:lstStyle/>
          <a:p>
            <a:pPr algn="l">
              <a:lnSpc>
                <a:spcPts val="9658"/>
              </a:lnSpc>
            </a:pPr>
            <a:r>
              <a:rPr lang="en-US" sz="8472" b="true">
                <a:solidFill>
                  <a:srgbClr val="1C2120"/>
                </a:solidFill>
                <a:latin typeface="Poppins Bold"/>
                <a:ea typeface="Poppins Bold"/>
                <a:cs typeface="Poppins Bold"/>
                <a:sym typeface="Poppins Bold"/>
              </a:rPr>
              <a:t>Introducing ELECTEL</a:t>
            </a:r>
          </a:p>
          <a:p>
            <a:pPr algn="l">
              <a:lnSpc>
                <a:spcPts val="9658"/>
              </a:lnSpc>
            </a:pPr>
          </a:p>
          <a:p>
            <a:pPr algn="l">
              <a:lnSpc>
                <a:spcPts val="9658"/>
              </a:lnSpc>
            </a:pPr>
          </a:p>
        </p:txBody>
      </p:sp>
      <p:sp>
        <p:nvSpPr>
          <p:cNvPr name="TextBox 19" id="19"/>
          <p:cNvSpPr txBox="true"/>
          <p:nvPr/>
        </p:nvSpPr>
        <p:spPr>
          <a:xfrm rot="0">
            <a:off x="732178" y="3332433"/>
            <a:ext cx="9350957" cy="747481"/>
          </a:xfrm>
          <a:prstGeom prst="rect">
            <a:avLst/>
          </a:prstGeom>
        </p:spPr>
        <p:txBody>
          <a:bodyPr anchor="t" rtlCol="false" tIns="0" lIns="0" bIns="0" rIns="0">
            <a:spAutoFit/>
          </a:bodyPr>
          <a:lstStyle/>
          <a:p>
            <a:pPr algn="l">
              <a:lnSpc>
                <a:spcPts val="3053"/>
              </a:lnSpc>
            </a:pPr>
            <a:r>
              <a:rPr lang="en-US" sz="2262" spc="135">
                <a:solidFill>
                  <a:srgbClr val="68638E"/>
                </a:solidFill>
                <a:latin typeface="DM Sans"/>
                <a:ea typeface="DM Sans"/>
                <a:cs typeface="DM Sans"/>
                <a:sym typeface="DM Sans"/>
              </a:rPr>
              <a:t>Electel is the official forum of the Electronics</a:t>
            </a:r>
          </a:p>
          <a:p>
            <a:pPr algn="l">
              <a:lnSpc>
                <a:spcPts val="3053"/>
              </a:lnSpc>
              <a:spcBef>
                <a:spcPct val="0"/>
              </a:spcBef>
            </a:pPr>
            <a:r>
              <a:rPr lang="en-US" sz="2262" spc="135">
                <a:solidFill>
                  <a:srgbClr val="68638E"/>
                </a:solidFill>
                <a:latin typeface="DM Sans"/>
                <a:ea typeface="DM Sans"/>
                <a:cs typeface="DM Sans"/>
                <a:sym typeface="DM Sans"/>
              </a:rPr>
              <a:t>and Telecommunication department.</a:t>
            </a:r>
          </a:p>
        </p:txBody>
      </p:sp>
      <p:sp>
        <p:nvSpPr>
          <p:cNvPr name="TextBox 20" id="20"/>
          <p:cNvSpPr txBox="true"/>
          <p:nvPr/>
        </p:nvSpPr>
        <p:spPr>
          <a:xfrm rot="0">
            <a:off x="12613891" y="2246564"/>
            <a:ext cx="3556933" cy="1028479"/>
          </a:xfrm>
          <a:prstGeom prst="rect">
            <a:avLst/>
          </a:prstGeom>
        </p:spPr>
        <p:txBody>
          <a:bodyPr anchor="t" rtlCol="false" tIns="0" lIns="0" bIns="0" rIns="0">
            <a:spAutoFit/>
          </a:bodyPr>
          <a:lstStyle/>
          <a:p>
            <a:pPr algn="just" marL="0" indent="0" lvl="0">
              <a:lnSpc>
                <a:spcPts val="2040"/>
              </a:lnSpc>
              <a:spcBef>
                <a:spcPct val="0"/>
              </a:spcBef>
            </a:pPr>
            <a:r>
              <a:rPr lang="en-US" sz="1511" spc="24">
                <a:solidFill>
                  <a:srgbClr val="1C2120"/>
                </a:solidFill>
                <a:latin typeface="DM Sans"/>
                <a:ea typeface="DM Sans"/>
                <a:cs typeface="DM Sans"/>
                <a:sym typeface="DM Sans"/>
              </a:rPr>
              <a:t>I</a:t>
            </a:r>
            <a:r>
              <a:rPr lang="en-US" b="true" sz="1511" spc="24">
                <a:solidFill>
                  <a:srgbClr val="1C2120"/>
                </a:solidFill>
                <a:latin typeface="DM Sans Bold"/>
                <a:ea typeface="DM Sans Bold"/>
                <a:cs typeface="DM Sans Bold"/>
                <a:sym typeface="DM Sans Bold"/>
              </a:rPr>
              <a:t>ndustry Interaction – Bridge the gap between students and industry experts through guest lectures and industrial visits</a:t>
            </a:r>
            <a:r>
              <a:rPr lang="en-US" sz="1511" spc="24">
                <a:solidFill>
                  <a:srgbClr val="1C2120"/>
                </a:solidFill>
                <a:latin typeface="DM Sans"/>
                <a:ea typeface="DM Sans"/>
                <a:cs typeface="DM Sans"/>
                <a:sym typeface="DM Sans"/>
              </a:rPr>
              <a:t>.</a:t>
            </a:r>
          </a:p>
        </p:txBody>
      </p:sp>
      <p:sp>
        <p:nvSpPr>
          <p:cNvPr name="TextBox 21" id="21"/>
          <p:cNvSpPr txBox="true"/>
          <p:nvPr/>
        </p:nvSpPr>
        <p:spPr>
          <a:xfrm rot="0">
            <a:off x="12527837" y="4746183"/>
            <a:ext cx="3556933" cy="826549"/>
          </a:xfrm>
          <a:prstGeom prst="rect">
            <a:avLst/>
          </a:prstGeom>
        </p:spPr>
        <p:txBody>
          <a:bodyPr anchor="t" rtlCol="false" tIns="0" lIns="0" bIns="0" rIns="0">
            <a:spAutoFit/>
          </a:bodyPr>
          <a:lstStyle/>
          <a:p>
            <a:pPr algn="just" marL="0" indent="0" lvl="0">
              <a:lnSpc>
                <a:spcPts val="2175"/>
              </a:lnSpc>
              <a:spcBef>
                <a:spcPct val="0"/>
              </a:spcBef>
            </a:pPr>
            <a:r>
              <a:rPr lang="en-US" b="true" sz="1611" spc="25">
                <a:solidFill>
                  <a:srgbClr val="1C2120"/>
                </a:solidFill>
                <a:latin typeface="DM Sans Bold"/>
                <a:ea typeface="DM Sans Bold"/>
                <a:cs typeface="DM Sans Bold"/>
                <a:sym typeface="DM Sans Bold"/>
              </a:rPr>
              <a:t>Encourage Innovation – Promote research, projects, and creative problem-solving.</a:t>
            </a:r>
          </a:p>
        </p:txBody>
      </p:sp>
      <p:sp>
        <p:nvSpPr>
          <p:cNvPr name="TextBox 22" id="22"/>
          <p:cNvSpPr txBox="true"/>
          <p:nvPr/>
        </p:nvSpPr>
        <p:spPr>
          <a:xfrm rot="0">
            <a:off x="12613891" y="7268403"/>
            <a:ext cx="3556933" cy="771304"/>
          </a:xfrm>
          <a:prstGeom prst="rect">
            <a:avLst/>
          </a:prstGeom>
        </p:spPr>
        <p:txBody>
          <a:bodyPr anchor="t" rtlCol="false" tIns="0" lIns="0" bIns="0" rIns="0">
            <a:spAutoFit/>
          </a:bodyPr>
          <a:lstStyle/>
          <a:p>
            <a:pPr algn="just" marL="0" indent="0" lvl="0">
              <a:lnSpc>
                <a:spcPts val="2040"/>
              </a:lnSpc>
              <a:spcBef>
                <a:spcPct val="0"/>
              </a:spcBef>
            </a:pPr>
            <a:r>
              <a:rPr lang="en-US" b="true" sz="1511" spc="24">
                <a:solidFill>
                  <a:srgbClr val="1C2120"/>
                </a:solidFill>
                <a:latin typeface="DM Sans Bold"/>
                <a:ea typeface="DM Sans Bold"/>
                <a:cs typeface="DM Sans Bold"/>
                <a:sym typeface="DM Sans Bold"/>
              </a:rPr>
              <a:t>Collaboration &amp; Networking – Create a platform for students to share ideas and work on projects together.</a:t>
            </a:r>
          </a:p>
        </p:txBody>
      </p:sp>
      <p:sp>
        <p:nvSpPr>
          <p:cNvPr name="TextBox 23" id="23"/>
          <p:cNvSpPr txBox="true"/>
          <p:nvPr/>
        </p:nvSpPr>
        <p:spPr>
          <a:xfrm rot="0">
            <a:off x="3532690" y="4974757"/>
            <a:ext cx="2595205" cy="934720"/>
          </a:xfrm>
          <a:prstGeom prst="rect">
            <a:avLst/>
          </a:prstGeom>
        </p:spPr>
        <p:txBody>
          <a:bodyPr anchor="t" rtlCol="false" tIns="0" lIns="0" bIns="0" rIns="0">
            <a:spAutoFit/>
          </a:bodyPr>
          <a:lstStyle/>
          <a:p>
            <a:pPr algn="ctr">
              <a:lnSpc>
                <a:spcPts val="7279"/>
              </a:lnSpc>
            </a:pPr>
            <a:r>
              <a:rPr lang="en-US" b="true" sz="5199">
                <a:solidFill>
                  <a:srgbClr val="000000"/>
                </a:solidFill>
                <a:latin typeface="Poppins Bold"/>
                <a:ea typeface="Poppins Bold"/>
                <a:cs typeface="Poppins Bold"/>
                <a:sym typeface="Poppins Bold"/>
              </a:rPr>
              <a:t>ELECTEL</a:t>
            </a:r>
          </a:p>
        </p:txBody>
      </p:sp>
      <p:sp>
        <p:nvSpPr>
          <p:cNvPr name="Freeform 24" id="24"/>
          <p:cNvSpPr/>
          <p:nvPr/>
        </p:nvSpPr>
        <p:spPr>
          <a:xfrm flipH="false" flipV="false" rot="0">
            <a:off x="417337" y="7728605"/>
            <a:ext cx="3447706" cy="1883310"/>
          </a:xfrm>
          <a:custGeom>
            <a:avLst/>
            <a:gdLst/>
            <a:ahLst/>
            <a:cxnLst/>
            <a:rect r="r" b="b" t="t" l="l"/>
            <a:pathLst>
              <a:path h="1883310" w="3447706">
                <a:moveTo>
                  <a:pt x="0" y="0"/>
                </a:moveTo>
                <a:lnTo>
                  <a:pt x="3447707" y="0"/>
                </a:lnTo>
                <a:lnTo>
                  <a:pt x="3447707" y="1883309"/>
                </a:lnTo>
                <a:lnTo>
                  <a:pt x="0" y="188330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25" id="25"/>
          <p:cNvSpPr txBox="true"/>
          <p:nvPr/>
        </p:nvSpPr>
        <p:spPr>
          <a:xfrm rot="0">
            <a:off x="-288069" y="8244488"/>
            <a:ext cx="4858520" cy="677544"/>
          </a:xfrm>
          <a:prstGeom prst="rect">
            <a:avLst/>
          </a:prstGeom>
        </p:spPr>
        <p:txBody>
          <a:bodyPr anchor="t" rtlCol="false" tIns="0" lIns="0" bIns="0" rIns="0">
            <a:spAutoFit/>
          </a:bodyPr>
          <a:lstStyle/>
          <a:p>
            <a:pPr algn="ctr">
              <a:lnSpc>
                <a:spcPts val="5180"/>
              </a:lnSpc>
            </a:pPr>
            <a:r>
              <a:rPr lang="en-US" sz="3700" b="true">
                <a:solidFill>
                  <a:srgbClr val="000000"/>
                </a:solidFill>
                <a:latin typeface="Poppins Bold"/>
                <a:ea typeface="Poppins Bold"/>
                <a:cs typeface="Poppins Bold"/>
                <a:sym typeface="Poppins Bold"/>
              </a:rPr>
              <a:t>ELECTRONICS</a:t>
            </a:r>
          </a:p>
        </p:txBody>
      </p:sp>
      <p:sp>
        <p:nvSpPr>
          <p:cNvPr name="Freeform 26" id="26"/>
          <p:cNvSpPr/>
          <p:nvPr/>
        </p:nvSpPr>
        <p:spPr>
          <a:xfrm flipH="false" flipV="false" rot="0">
            <a:off x="5921053" y="7728605"/>
            <a:ext cx="3447706" cy="1883310"/>
          </a:xfrm>
          <a:custGeom>
            <a:avLst/>
            <a:gdLst/>
            <a:ahLst/>
            <a:cxnLst/>
            <a:rect r="r" b="b" t="t" l="l"/>
            <a:pathLst>
              <a:path h="1883310" w="3447706">
                <a:moveTo>
                  <a:pt x="0" y="0"/>
                </a:moveTo>
                <a:lnTo>
                  <a:pt x="3447706" y="0"/>
                </a:lnTo>
                <a:lnTo>
                  <a:pt x="3447706" y="1883309"/>
                </a:lnTo>
                <a:lnTo>
                  <a:pt x="0" y="188330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27" id="27"/>
          <p:cNvSpPr txBox="true"/>
          <p:nvPr/>
        </p:nvSpPr>
        <p:spPr>
          <a:xfrm rot="0">
            <a:off x="6168212" y="7962865"/>
            <a:ext cx="7829845" cy="677545"/>
          </a:xfrm>
          <a:prstGeom prst="rect">
            <a:avLst/>
          </a:prstGeom>
        </p:spPr>
        <p:txBody>
          <a:bodyPr anchor="t" rtlCol="false" tIns="0" lIns="0" bIns="0" rIns="0">
            <a:spAutoFit/>
          </a:bodyPr>
          <a:lstStyle/>
          <a:p>
            <a:pPr algn="l">
              <a:lnSpc>
                <a:spcPts val="5180"/>
              </a:lnSpc>
            </a:pPr>
            <a:r>
              <a:rPr lang="en-US" sz="3700" b="true">
                <a:solidFill>
                  <a:srgbClr val="000000"/>
                </a:solidFill>
                <a:latin typeface="Poppins Bold"/>
                <a:ea typeface="Poppins Bold"/>
                <a:cs typeface="Poppins Bold"/>
                <a:sym typeface="Poppins Bold"/>
              </a:rPr>
              <a:t>TELECOM-</a:t>
            </a:r>
          </a:p>
        </p:txBody>
      </p:sp>
      <p:sp>
        <p:nvSpPr>
          <p:cNvPr name="AutoShape 28" id="28"/>
          <p:cNvSpPr/>
          <p:nvPr/>
        </p:nvSpPr>
        <p:spPr>
          <a:xfrm flipH="true">
            <a:off x="2508024" y="7033781"/>
            <a:ext cx="0" cy="694824"/>
          </a:xfrm>
          <a:prstGeom prst="line">
            <a:avLst/>
          </a:prstGeom>
          <a:ln cap="flat" w="38100">
            <a:solidFill>
              <a:srgbClr val="000000"/>
            </a:solidFill>
            <a:prstDash val="solid"/>
            <a:headEnd type="none" len="sm" w="sm"/>
            <a:tailEnd type="arrow" len="sm" w="med"/>
          </a:ln>
        </p:spPr>
      </p:sp>
      <p:sp>
        <p:nvSpPr>
          <p:cNvPr name="TextBox 29" id="29"/>
          <p:cNvSpPr txBox="true"/>
          <p:nvPr/>
        </p:nvSpPr>
        <p:spPr>
          <a:xfrm rot="0">
            <a:off x="3729984" y="8462760"/>
            <a:ext cx="7829845" cy="677545"/>
          </a:xfrm>
          <a:prstGeom prst="rect">
            <a:avLst/>
          </a:prstGeom>
        </p:spPr>
        <p:txBody>
          <a:bodyPr anchor="t" rtlCol="false" tIns="0" lIns="0" bIns="0" rIns="0">
            <a:spAutoFit/>
          </a:bodyPr>
          <a:lstStyle/>
          <a:p>
            <a:pPr algn="ctr">
              <a:lnSpc>
                <a:spcPts val="5180"/>
              </a:lnSpc>
            </a:pPr>
            <a:r>
              <a:rPr lang="en-US" sz="3700" b="true">
                <a:solidFill>
                  <a:srgbClr val="000000"/>
                </a:solidFill>
                <a:latin typeface="Poppins Bold"/>
                <a:ea typeface="Poppins Bold"/>
                <a:cs typeface="Poppins Bold"/>
                <a:sym typeface="Poppins Bold"/>
              </a:rPr>
              <a:t>MUNICATION</a:t>
            </a:r>
          </a:p>
        </p:txBody>
      </p:sp>
      <p:sp>
        <p:nvSpPr>
          <p:cNvPr name="AutoShape 30" id="30"/>
          <p:cNvSpPr/>
          <p:nvPr/>
        </p:nvSpPr>
        <p:spPr>
          <a:xfrm>
            <a:off x="4828291" y="6455144"/>
            <a:ext cx="2002" cy="578572"/>
          </a:xfrm>
          <a:prstGeom prst="line">
            <a:avLst/>
          </a:prstGeom>
          <a:ln cap="flat" w="38100">
            <a:solidFill>
              <a:srgbClr val="000000"/>
            </a:solidFill>
            <a:prstDash val="solid"/>
            <a:headEnd type="none" len="sm" w="sm"/>
            <a:tailEnd type="none" len="sm" w="sm"/>
          </a:ln>
        </p:spPr>
      </p:sp>
      <p:sp>
        <p:nvSpPr>
          <p:cNvPr name="AutoShape 31" id="31"/>
          <p:cNvSpPr/>
          <p:nvPr/>
        </p:nvSpPr>
        <p:spPr>
          <a:xfrm>
            <a:off x="2508024" y="7033781"/>
            <a:ext cx="4642535" cy="0"/>
          </a:xfrm>
          <a:prstGeom prst="line">
            <a:avLst/>
          </a:prstGeom>
          <a:ln cap="flat" w="38100">
            <a:solidFill>
              <a:srgbClr val="000000"/>
            </a:solidFill>
            <a:prstDash val="solid"/>
            <a:headEnd type="none" len="sm" w="sm"/>
            <a:tailEnd type="none" len="sm" w="sm"/>
          </a:ln>
        </p:spPr>
      </p:sp>
      <p:sp>
        <p:nvSpPr>
          <p:cNvPr name="AutoShape 32" id="32"/>
          <p:cNvSpPr/>
          <p:nvPr/>
        </p:nvSpPr>
        <p:spPr>
          <a:xfrm>
            <a:off x="7150559" y="7033781"/>
            <a:ext cx="0" cy="736947"/>
          </a:xfrm>
          <a:prstGeom prst="line">
            <a:avLst/>
          </a:prstGeom>
          <a:ln cap="flat" w="38100">
            <a:solidFill>
              <a:srgbClr val="000000"/>
            </a:solidFill>
            <a:prstDash val="solid"/>
            <a:headEnd type="none" len="sm" w="sm"/>
            <a:tailEnd type="arrow" len="sm" w="med"/>
          </a:ln>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6918096" y="3554521"/>
            <a:ext cx="4812609" cy="4786358"/>
          </a:xfrm>
          <a:custGeom>
            <a:avLst/>
            <a:gdLst/>
            <a:ahLst/>
            <a:cxnLst/>
            <a:rect r="r" b="b" t="t" l="l"/>
            <a:pathLst>
              <a:path h="4786358" w="4812609">
                <a:moveTo>
                  <a:pt x="0" y="0"/>
                </a:moveTo>
                <a:lnTo>
                  <a:pt x="4812609" y="0"/>
                </a:lnTo>
                <a:lnTo>
                  <a:pt x="4812609" y="4786359"/>
                </a:lnTo>
                <a:lnTo>
                  <a:pt x="0" y="478635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332519" y="738489"/>
            <a:ext cx="15328166" cy="866902"/>
          </a:xfrm>
          <a:prstGeom prst="rect">
            <a:avLst/>
          </a:prstGeom>
        </p:spPr>
        <p:txBody>
          <a:bodyPr anchor="t" rtlCol="false" tIns="0" lIns="0" bIns="0" rIns="0">
            <a:spAutoFit/>
          </a:bodyPr>
          <a:lstStyle/>
          <a:p>
            <a:pPr algn="ctr">
              <a:lnSpc>
                <a:spcPts val="6013"/>
              </a:lnSpc>
            </a:pPr>
            <a:r>
              <a:rPr lang="en-US" b="true" sz="6199">
                <a:solidFill>
                  <a:srgbClr val="1C2120"/>
                </a:solidFill>
                <a:latin typeface="Poppins Bold"/>
                <a:ea typeface="Poppins Bold"/>
                <a:cs typeface="Poppins Bold"/>
                <a:sym typeface="Poppins Bold"/>
              </a:rPr>
              <a:t>WHY IS THIS FORUM BEING CREATED?</a:t>
            </a:r>
          </a:p>
        </p:txBody>
      </p:sp>
      <p:sp>
        <p:nvSpPr>
          <p:cNvPr name="TextBox 4" id="4"/>
          <p:cNvSpPr txBox="true"/>
          <p:nvPr/>
        </p:nvSpPr>
        <p:spPr>
          <a:xfrm rot="0">
            <a:off x="1755006" y="7541479"/>
            <a:ext cx="3739422" cy="1589275"/>
          </a:xfrm>
          <a:prstGeom prst="rect">
            <a:avLst/>
          </a:prstGeom>
        </p:spPr>
        <p:txBody>
          <a:bodyPr anchor="t" rtlCol="false" tIns="0" lIns="0" bIns="0" rIns="0">
            <a:spAutoFit/>
          </a:bodyPr>
          <a:lstStyle/>
          <a:p>
            <a:pPr algn="l">
              <a:lnSpc>
                <a:spcPts val="2495"/>
              </a:lnSpc>
            </a:pPr>
            <a:r>
              <a:rPr lang="en-US" sz="2132" b="true">
                <a:solidFill>
                  <a:srgbClr val="68638E"/>
                </a:solidFill>
                <a:latin typeface="Poppins Semi-Bold"/>
                <a:ea typeface="Poppins Semi-Bold"/>
                <a:cs typeface="Poppins Semi-Bold"/>
                <a:sym typeface="Poppins Semi-Bold"/>
              </a:rPr>
              <a:t>Stay ahead with the latest industry trends and breakthrough innovations shaping the future of technology.</a:t>
            </a:r>
          </a:p>
        </p:txBody>
      </p:sp>
      <p:sp>
        <p:nvSpPr>
          <p:cNvPr name="TextBox 5" id="5"/>
          <p:cNvSpPr txBox="true"/>
          <p:nvPr/>
        </p:nvSpPr>
        <p:spPr>
          <a:xfrm rot="0">
            <a:off x="12960937" y="4491737"/>
            <a:ext cx="3885219" cy="1284513"/>
          </a:xfrm>
          <a:prstGeom prst="rect">
            <a:avLst/>
          </a:prstGeom>
        </p:spPr>
        <p:txBody>
          <a:bodyPr anchor="t" rtlCol="false" tIns="0" lIns="0" bIns="0" rIns="0">
            <a:spAutoFit/>
          </a:bodyPr>
          <a:lstStyle/>
          <a:p>
            <a:pPr algn="l">
              <a:lnSpc>
                <a:spcPts val="2506"/>
              </a:lnSpc>
            </a:pPr>
            <a:r>
              <a:rPr lang="en-US" sz="2142" b="true">
                <a:solidFill>
                  <a:srgbClr val="68638E"/>
                </a:solidFill>
                <a:latin typeface="Poppins Bold"/>
                <a:ea typeface="Poppins Bold"/>
                <a:cs typeface="Poppins Bold"/>
                <a:sym typeface="Poppins Bold"/>
              </a:rPr>
              <a:t>Transform innovative ideas into reality with cutting-edge research and hands-on project development.</a:t>
            </a:r>
          </a:p>
        </p:txBody>
      </p:sp>
      <p:sp>
        <p:nvSpPr>
          <p:cNvPr name="TextBox 6" id="6"/>
          <p:cNvSpPr txBox="true"/>
          <p:nvPr/>
        </p:nvSpPr>
        <p:spPr>
          <a:xfrm rot="0">
            <a:off x="1755006" y="4560155"/>
            <a:ext cx="3836140" cy="1274950"/>
          </a:xfrm>
          <a:prstGeom prst="rect">
            <a:avLst/>
          </a:prstGeom>
        </p:spPr>
        <p:txBody>
          <a:bodyPr anchor="t" rtlCol="false" tIns="0" lIns="0" bIns="0" rIns="0">
            <a:spAutoFit/>
          </a:bodyPr>
          <a:lstStyle/>
          <a:p>
            <a:pPr algn="l">
              <a:lnSpc>
                <a:spcPts val="2495"/>
              </a:lnSpc>
            </a:pPr>
            <a:r>
              <a:rPr lang="en-US" sz="2132" b="true">
                <a:solidFill>
                  <a:srgbClr val="68638E"/>
                </a:solidFill>
                <a:latin typeface="Poppins Semi-Bold"/>
                <a:ea typeface="Poppins Semi-Bold"/>
                <a:cs typeface="Poppins Semi-Bold"/>
                <a:sym typeface="Poppins Semi-Bold"/>
              </a:rPr>
              <a:t>Enhance your skills through interactive workshops and dynamic events led by industry experts.</a:t>
            </a:r>
          </a:p>
        </p:txBody>
      </p:sp>
      <p:sp>
        <p:nvSpPr>
          <p:cNvPr name="TextBox 7" id="7"/>
          <p:cNvSpPr txBox="true"/>
          <p:nvPr/>
        </p:nvSpPr>
        <p:spPr>
          <a:xfrm rot="0">
            <a:off x="13021543" y="7669025"/>
            <a:ext cx="3558025" cy="1589275"/>
          </a:xfrm>
          <a:prstGeom prst="rect">
            <a:avLst/>
          </a:prstGeom>
        </p:spPr>
        <p:txBody>
          <a:bodyPr anchor="t" rtlCol="false" tIns="0" lIns="0" bIns="0" rIns="0">
            <a:spAutoFit/>
          </a:bodyPr>
          <a:lstStyle/>
          <a:p>
            <a:pPr algn="l">
              <a:lnSpc>
                <a:spcPts val="2495"/>
              </a:lnSpc>
            </a:pPr>
            <a:r>
              <a:rPr lang="en-US" sz="2132" b="true">
                <a:solidFill>
                  <a:srgbClr val="68638E"/>
                </a:solidFill>
                <a:latin typeface="Poppins Semi-Bold"/>
                <a:ea typeface="Poppins Semi-Bold"/>
                <a:cs typeface="Poppins Semi-Bold"/>
                <a:sym typeface="Poppins Semi-Bold"/>
              </a:rPr>
              <a:t>Engage in thought-provoking discussions to explore ideas, solve challenges, and expand your technical horizon.</a:t>
            </a:r>
          </a:p>
        </p:txBody>
      </p:sp>
      <p:sp>
        <p:nvSpPr>
          <p:cNvPr name="TextBox 8" id="8"/>
          <p:cNvSpPr txBox="true"/>
          <p:nvPr/>
        </p:nvSpPr>
        <p:spPr>
          <a:xfrm rot="0">
            <a:off x="1755006" y="3075516"/>
            <a:ext cx="3932857" cy="1298575"/>
          </a:xfrm>
          <a:prstGeom prst="rect">
            <a:avLst/>
          </a:prstGeom>
        </p:spPr>
        <p:txBody>
          <a:bodyPr anchor="t" rtlCol="false" tIns="0" lIns="0" bIns="0" rIns="0">
            <a:spAutoFit/>
          </a:bodyPr>
          <a:lstStyle/>
          <a:p>
            <a:pPr algn="l">
              <a:lnSpc>
                <a:spcPts val="4850"/>
              </a:lnSpc>
            </a:pPr>
            <a:r>
              <a:rPr lang="en-US" b="true" sz="5000">
                <a:solidFill>
                  <a:srgbClr val="1C2120"/>
                </a:solidFill>
                <a:latin typeface="Poppins Bold"/>
                <a:ea typeface="Poppins Bold"/>
                <a:cs typeface="Poppins Bold"/>
                <a:sym typeface="Poppins Bold"/>
              </a:rPr>
              <a:t>WORKSHOP &amp; EVENTS</a:t>
            </a:r>
          </a:p>
        </p:txBody>
      </p:sp>
      <p:sp>
        <p:nvSpPr>
          <p:cNvPr name="TextBox 9" id="9"/>
          <p:cNvSpPr txBox="true"/>
          <p:nvPr/>
        </p:nvSpPr>
        <p:spPr>
          <a:xfrm rot="0">
            <a:off x="1619946" y="6307293"/>
            <a:ext cx="4866455" cy="1072262"/>
          </a:xfrm>
          <a:prstGeom prst="rect">
            <a:avLst/>
          </a:prstGeom>
        </p:spPr>
        <p:txBody>
          <a:bodyPr anchor="t" rtlCol="false" tIns="0" lIns="0" bIns="0" rIns="0">
            <a:spAutoFit/>
          </a:bodyPr>
          <a:lstStyle/>
          <a:p>
            <a:pPr algn="just">
              <a:lnSpc>
                <a:spcPts val="3977"/>
              </a:lnSpc>
            </a:pPr>
            <a:r>
              <a:rPr lang="en-US" b="true" sz="4100">
                <a:solidFill>
                  <a:srgbClr val="1C2120"/>
                </a:solidFill>
                <a:latin typeface="Poppins Bold"/>
                <a:ea typeface="Poppins Bold"/>
                <a:cs typeface="Poppins Bold"/>
                <a:sym typeface="Poppins Bold"/>
              </a:rPr>
              <a:t>INDUSTRY TRENDS</a:t>
            </a:r>
          </a:p>
          <a:p>
            <a:pPr algn="just">
              <a:lnSpc>
                <a:spcPts val="3977"/>
              </a:lnSpc>
            </a:pPr>
            <a:r>
              <a:rPr lang="en-US" b="true" sz="4100">
                <a:solidFill>
                  <a:srgbClr val="1C2120"/>
                </a:solidFill>
                <a:latin typeface="Poppins Bold"/>
                <a:ea typeface="Poppins Bold"/>
                <a:cs typeface="Poppins Bold"/>
                <a:sym typeface="Poppins Bold"/>
              </a:rPr>
              <a:t>&amp; INNOVATIONS</a:t>
            </a:r>
          </a:p>
        </p:txBody>
      </p:sp>
      <p:sp>
        <p:nvSpPr>
          <p:cNvPr name="TextBox 10" id="10"/>
          <p:cNvSpPr txBox="true"/>
          <p:nvPr/>
        </p:nvSpPr>
        <p:spPr>
          <a:xfrm rot="0">
            <a:off x="12960937" y="6316818"/>
            <a:ext cx="4298363" cy="1908175"/>
          </a:xfrm>
          <a:prstGeom prst="rect">
            <a:avLst/>
          </a:prstGeom>
        </p:spPr>
        <p:txBody>
          <a:bodyPr anchor="t" rtlCol="false" tIns="0" lIns="0" bIns="0" rIns="0">
            <a:spAutoFit/>
          </a:bodyPr>
          <a:lstStyle/>
          <a:p>
            <a:pPr algn="l">
              <a:lnSpc>
                <a:spcPts val="4850"/>
              </a:lnSpc>
            </a:pPr>
            <a:r>
              <a:rPr lang="en-US" sz="5000" b="true">
                <a:solidFill>
                  <a:srgbClr val="1C2120"/>
                </a:solidFill>
                <a:latin typeface="Poppins Bold"/>
                <a:ea typeface="Poppins Bold"/>
                <a:cs typeface="Poppins Bold"/>
                <a:sym typeface="Poppins Bold"/>
              </a:rPr>
              <a:t>GENERAL</a:t>
            </a:r>
          </a:p>
          <a:p>
            <a:pPr algn="l">
              <a:lnSpc>
                <a:spcPts val="4850"/>
              </a:lnSpc>
            </a:pPr>
            <a:r>
              <a:rPr lang="en-US" sz="5000" b="true">
                <a:solidFill>
                  <a:srgbClr val="1C2120"/>
                </a:solidFill>
                <a:latin typeface="Poppins Bold"/>
                <a:ea typeface="Poppins Bold"/>
                <a:cs typeface="Poppins Bold"/>
                <a:sym typeface="Poppins Bold"/>
              </a:rPr>
              <a:t>Discussion</a:t>
            </a:r>
          </a:p>
          <a:p>
            <a:pPr algn="l">
              <a:lnSpc>
                <a:spcPts val="4850"/>
              </a:lnSpc>
            </a:pPr>
          </a:p>
        </p:txBody>
      </p:sp>
      <p:sp>
        <p:nvSpPr>
          <p:cNvPr name="TextBox 11" id="11"/>
          <p:cNvSpPr txBox="true"/>
          <p:nvPr/>
        </p:nvSpPr>
        <p:spPr>
          <a:xfrm rot="0">
            <a:off x="12960937" y="3075516"/>
            <a:ext cx="3557455" cy="1298575"/>
          </a:xfrm>
          <a:prstGeom prst="rect">
            <a:avLst/>
          </a:prstGeom>
        </p:spPr>
        <p:txBody>
          <a:bodyPr anchor="t" rtlCol="false" tIns="0" lIns="0" bIns="0" rIns="0">
            <a:spAutoFit/>
          </a:bodyPr>
          <a:lstStyle/>
          <a:p>
            <a:pPr algn="l">
              <a:lnSpc>
                <a:spcPts val="4850"/>
              </a:lnSpc>
            </a:pPr>
            <a:r>
              <a:rPr lang="en-US" b="true" sz="5000">
                <a:solidFill>
                  <a:srgbClr val="1C2120"/>
                </a:solidFill>
                <a:latin typeface="Poppins Bold"/>
                <a:ea typeface="Poppins Bold"/>
                <a:cs typeface="Poppins Bold"/>
                <a:sym typeface="Poppins Bold"/>
              </a:rPr>
              <a:t>PROJECT &amp; RESEARCH</a:t>
            </a:r>
          </a:p>
        </p:txBody>
      </p:sp>
      <p:sp>
        <p:nvSpPr>
          <p:cNvPr name="TextBox 12" id="12"/>
          <p:cNvSpPr txBox="true"/>
          <p:nvPr/>
        </p:nvSpPr>
        <p:spPr>
          <a:xfrm rot="0">
            <a:off x="2688328" y="1672165"/>
            <a:ext cx="12421791" cy="860425"/>
          </a:xfrm>
          <a:prstGeom prst="rect">
            <a:avLst/>
          </a:prstGeom>
        </p:spPr>
        <p:txBody>
          <a:bodyPr anchor="t" rtlCol="false" tIns="0" lIns="0" bIns="0" rIns="0">
            <a:spAutoFit/>
          </a:bodyPr>
          <a:lstStyle/>
          <a:p>
            <a:pPr algn="ctr">
              <a:lnSpc>
                <a:spcPts val="3499"/>
              </a:lnSpc>
            </a:pPr>
            <a:r>
              <a:rPr lang="en-US" sz="2499" b="true">
                <a:solidFill>
                  <a:srgbClr val="68638E"/>
                </a:solidFill>
                <a:latin typeface="Canva Sans Bold"/>
                <a:ea typeface="Canva Sans Bold"/>
                <a:cs typeface="Canva Sans Bold"/>
                <a:sym typeface="Canva Sans Bold"/>
              </a:rPr>
              <a:t>To enhance collaboration, share knowledge, and provide resources for students.</a:t>
            </a:r>
          </a:p>
          <a:p>
            <a:pPr algn="ctr">
              <a:lnSpc>
                <a:spcPts val="3499"/>
              </a:lnSpc>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5550429" y="2487383"/>
            <a:ext cx="6587404" cy="6587404"/>
          </a:xfrm>
          <a:custGeom>
            <a:avLst/>
            <a:gdLst/>
            <a:ahLst/>
            <a:cxnLst/>
            <a:rect r="r" b="b" t="t" l="l"/>
            <a:pathLst>
              <a:path h="6587404" w="6587404">
                <a:moveTo>
                  <a:pt x="0" y="0"/>
                </a:moveTo>
                <a:lnTo>
                  <a:pt x="6587404" y="0"/>
                </a:lnTo>
                <a:lnTo>
                  <a:pt x="6587404" y="6587403"/>
                </a:lnTo>
                <a:lnTo>
                  <a:pt x="0" y="658740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3489830" y="3794858"/>
            <a:ext cx="2333479" cy="582575"/>
            <a:chOff x="0" y="0"/>
            <a:chExt cx="614579" cy="153435"/>
          </a:xfrm>
        </p:grpSpPr>
        <p:sp>
          <p:nvSpPr>
            <p:cNvPr name="Freeform 4" id="4"/>
            <p:cNvSpPr/>
            <p:nvPr/>
          </p:nvSpPr>
          <p:spPr>
            <a:xfrm flipH="false" flipV="false" rot="0">
              <a:off x="0" y="0"/>
              <a:ext cx="614579" cy="153435"/>
            </a:xfrm>
            <a:custGeom>
              <a:avLst/>
              <a:gdLst/>
              <a:ahLst/>
              <a:cxnLst/>
              <a:rect r="r" b="b" t="t" l="l"/>
              <a:pathLst>
                <a:path h="153435" w="614579">
                  <a:moveTo>
                    <a:pt x="76718" y="0"/>
                  </a:moveTo>
                  <a:lnTo>
                    <a:pt x="537861" y="0"/>
                  </a:lnTo>
                  <a:cubicBezTo>
                    <a:pt x="558208" y="0"/>
                    <a:pt x="577721" y="8083"/>
                    <a:pt x="592109" y="22470"/>
                  </a:cubicBezTo>
                  <a:cubicBezTo>
                    <a:pt x="606496" y="36857"/>
                    <a:pt x="614579" y="56371"/>
                    <a:pt x="614579" y="76718"/>
                  </a:cubicBezTo>
                  <a:lnTo>
                    <a:pt x="614579" y="76718"/>
                  </a:lnTo>
                  <a:cubicBezTo>
                    <a:pt x="614579" y="97064"/>
                    <a:pt x="606496" y="116578"/>
                    <a:pt x="592109" y="130965"/>
                  </a:cubicBezTo>
                  <a:cubicBezTo>
                    <a:pt x="577721" y="145353"/>
                    <a:pt x="558208" y="153435"/>
                    <a:pt x="537861" y="153435"/>
                  </a:cubicBezTo>
                  <a:lnTo>
                    <a:pt x="76718" y="153435"/>
                  </a:lnTo>
                  <a:cubicBezTo>
                    <a:pt x="56371" y="153435"/>
                    <a:pt x="36857" y="145353"/>
                    <a:pt x="22470" y="130965"/>
                  </a:cubicBezTo>
                  <a:cubicBezTo>
                    <a:pt x="8083" y="116578"/>
                    <a:pt x="0" y="97064"/>
                    <a:pt x="0" y="76718"/>
                  </a:cubicBezTo>
                  <a:lnTo>
                    <a:pt x="0" y="76718"/>
                  </a:lnTo>
                  <a:cubicBezTo>
                    <a:pt x="0" y="56371"/>
                    <a:pt x="8083" y="36857"/>
                    <a:pt x="22470" y="22470"/>
                  </a:cubicBezTo>
                  <a:cubicBezTo>
                    <a:pt x="36857" y="8083"/>
                    <a:pt x="56371" y="0"/>
                    <a:pt x="76718" y="0"/>
                  </a:cubicBezTo>
                  <a:close/>
                </a:path>
              </a:pathLst>
            </a:custGeom>
            <a:solidFill>
              <a:srgbClr val="AAD7D4"/>
            </a:solidFill>
          </p:spPr>
        </p:sp>
        <p:sp>
          <p:nvSpPr>
            <p:cNvPr name="TextBox 5" id="5"/>
            <p:cNvSpPr txBox="true"/>
            <p:nvPr/>
          </p:nvSpPr>
          <p:spPr>
            <a:xfrm>
              <a:off x="0" y="-38100"/>
              <a:ext cx="614579" cy="191535"/>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13489830" y="7052576"/>
            <a:ext cx="2333479" cy="582575"/>
            <a:chOff x="0" y="0"/>
            <a:chExt cx="614579" cy="153435"/>
          </a:xfrm>
        </p:grpSpPr>
        <p:sp>
          <p:nvSpPr>
            <p:cNvPr name="Freeform 7" id="7"/>
            <p:cNvSpPr/>
            <p:nvPr/>
          </p:nvSpPr>
          <p:spPr>
            <a:xfrm flipH="false" flipV="false" rot="0">
              <a:off x="0" y="0"/>
              <a:ext cx="614579" cy="153435"/>
            </a:xfrm>
            <a:custGeom>
              <a:avLst/>
              <a:gdLst/>
              <a:ahLst/>
              <a:cxnLst/>
              <a:rect r="r" b="b" t="t" l="l"/>
              <a:pathLst>
                <a:path h="153435" w="614579">
                  <a:moveTo>
                    <a:pt x="76718" y="0"/>
                  </a:moveTo>
                  <a:lnTo>
                    <a:pt x="537861" y="0"/>
                  </a:lnTo>
                  <a:cubicBezTo>
                    <a:pt x="558208" y="0"/>
                    <a:pt x="577721" y="8083"/>
                    <a:pt x="592109" y="22470"/>
                  </a:cubicBezTo>
                  <a:cubicBezTo>
                    <a:pt x="606496" y="36857"/>
                    <a:pt x="614579" y="56371"/>
                    <a:pt x="614579" y="76718"/>
                  </a:cubicBezTo>
                  <a:lnTo>
                    <a:pt x="614579" y="76718"/>
                  </a:lnTo>
                  <a:cubicBezTo>
                    <a:pt x="614579" y="97064"/>
                    <a:pt x="606496" y="116578"/>
                    <a:pt x="592109" y="130965"/>
                  </a:cubicBezTo>
                  <a:cubicBezTo>
                    <a:pt x="577721" y="145353"/>
                    <a:pt x="558208" y="153435"/>
                    <a:pt x="537861" y="153435"/>
                  </a:cubicBezTo>
                  <a:lnTo>
                    <a:pt x="76718" y="153435"/>
                  </a:lnTo>
                  <a:cubicBezTo>
                    <a:pt x="56371" y="153435"/>
                    <a:pt x="36857" y="145353"/>
                    <a:pt x="22470" y="130965"/>
                  </a:cubicBezTo>
                  <a:cubicBezTo>
                    <a:pt x="8083" y="116578"/>
                    <a:pt x="0" y="97064"/>
                    <a:pt x="0" y="76718"/>
                  </a:cubicBezTo>
                  <a:lnTo>
                    <a:pt x="0" y="76718"/>
                  </a:lnTo>
                  <a:cubicBezTo>
                    <a:pt x="0" y="56371"/>
                    <a:pt x="8083" y="36857"/>
                    <a:pt x="22470" y="22470"/>
                  </a:cubicBezTo>
                  <a:cubicBezTo>
                    <a:pt x="36857" y="8083"/>
                    <a:pt x="56371" y="0"/>
                    <a:pt x="76718" y="0"/>
                  </a:cubicBezTo>
                  <a:close/>
                </a:path>
              </a:pathLst>
            </a:custGeom>
            <a:solidFill>
              <a:srgbClr val="AAD7D4"/>
            </a:solidFill>
          </p:spPr>
        </p:sp>
        <p:sp>
          <p:nvSpPr>
            <p:cNvPr name="TextBox 8" id="8"/>
            <p:cNvSpPr txBox="true"/>
            <p:nvPr/>
          </p:nvSpPr>
          <p:spPr>
            <a:xfrm>
              <a:off x="0" y="-38100"/>
              <a:ext cx="614579" cy="191535"/>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1189226" y="3212283"/>
            <a:ext cx="2333479" cy="582575"/>
            <a:chOff x="0" y="0"/>
            <a:chExt cx="614579" cy="153435"/>
          </a:xfrm>
        </p:grpSpPr>
        <p:sp>
          <p:nvSpPr>
            <p:cNvPr name="Freeform 10" id="10"/>
            <p:cNvSpPr/>
            <p:nvPr/>
          </p:nvSpPr>
          <p:spPr>
            <a:xfrm flipH="false" flipV="false" rot="0">
              <a:off x="0" y="0"/>
              <a:ext cx="614579" cy="153435"/>
            </a:xfrm>
            <a:custGeom>
              <a:avLst/>
              <a:gdLst/>
              <a:ahLst/>
              <a:cxnLst/>
              <a:rect r="r" b="b" t="t" l="l"/>
              <a:pathLst>
                <a:path h="153435" w="614579">
                  <a:moveTo>
                    <a:pt x="76718" y="0"/>
                  </a:moveTo>
                  <a:lnTo>
                    <a:pt x="537861" y="0"/>
                  </a:lnTo>
                  <a:cubicBezTo>
                    <a:pt x="558208" y="0"/>
                    <a:pt x="577721" y="8083"/>
                    <a:pt x="592109" y="22470"/>
                  </a:cubicBezTo>
                  <a:cubicBezTo>
                    <a:pt x="606496" y="36857"/>
                    <a:pt x="614579" y="56371"/>
                    <a:pt x="614579" y="76718"/>
                  </a:cubicBezTo>
                  <a:lnTo>
                    <a:pt x="614579" y="76718"/>
                  </a:lnTo>
                  <a:cubicBezTo>
                    <a:pt x="614579" y="97064"/>
                    <a:pt x="606496" y="116578"/>
                    <a:pt x="592109" y="130965"/>
                  </a:cubicBezTo>
                  <a:cubicBezTo>
                    <a:pt x="577721" y="145353"/>
                    <a:pt x="558208" y="153435"/>
                    <a:pt x="537861" y="153435"/>
                  </a:cubicBezTo>
                  <a:lnTo>
                    <a:pt x="76718" y="153435"/>
                  </a:lnTo>
                  <a:cubicBezTo>
                    <a:pt x="56371" y="153435"/>
                    <a:pt x="36857" y="145353"/>
                    <a:pt x="22470" y="130965"/>
                  </a:cubicBezTo>
                  <a:cubicBezTo>
                    <a:pt x="8083" y="116578"/>
                    <a:pt x="0" y="97064"/>
                    <a:pt x="0" y="76718"/>
                  </a:cubicBezTo>
                  <a:lnTo>
                    <a:pt x="0" y="76718"/>
                  </a:lnTo>
                  <a:cubicBezTo>
                    <a:pt x="0" y="56371"/>
                    <a:pt x="8083" y="36857"/>
                    <a:pt x="22470" y="22470"/>
                  </a:cubicBezTo>
                  <a:cubicBezTo>
                    <a:pt x="36857" y="8083"/>
                    <a:pt x="56371" y="0"/>
                    <a:pt x="76718" y="0"/>
                  </a:cubicBezTo>
                  <a:close/>
                </a:path>
              </a:pathLst>
            </a:custGeom>
            <a:solidFill>
              <a:srgbClr val="AAD7D4"/>
            </a:solidFill>
          </p:spPr>
        </p:sp>
        <p:sp>
          <p:nvSpPr>
            <p:cNvPr name="TextBox 11" id="11"/>
            <p:cNvSpPr txBox="true"/>
            <p:nvPr/>
          </p:nvSpPr>
          <p:spPr>
            <a:xfrm>
              <a:off x="0" y="-57150"/>
              <a:ext cx="614579" cy="210585"/>
            </a:xfrm>
            <a:prstGeom prst="rect">
              <a:avLst/>
            </a:prstGeom>
          </p:spPr>
          <p:txBody>
            <a:bodyPr anchor="ctr" rtlCol="false" tIns="50800" lIns="50800" bIns="50800" rIns="50800"/>
            <a:lstStyle/>
            <a:p>
              <a:pPr algn="ctr">
                <a:lnSpc>
                  <a:spcPts val="2659"/>
                </a:lnSpc>
              </a:pPr>
              <a:r>
                <a:rPr lang="en-US" sz="1899">
                  <a:solidFill>
                    <a:srgbClr val="000000"/>
                  </a:solidFill>
                  <a:latin typeface="Poppins Light"/>
                  <a:ea typeface="Poppins Light"/>
                  <a:cs typeface="Poppins Light"/>
                  <a:sym typeface="Poppins Light"/>
                </a:rPr>
                <a:t>Core</a:t>
              </a:r>
            </a:p>
          </p:txBody>
        </p:sp>
      </p:grpSp>
      <p:sp>
        <p:nvSpPr>
          <p:cNvPr name="TextBox 12" id="12"/>
          <p:cNvSpPr txBox="true"/>
          <p:nvPr/>
        </p:nvSpPr>
        <p:spPr>
          <a:xfrm rot="0">
            <a:off x="1311903" y="2630218"/>
            <a:ext cx="2088125" cy="541020"/>
          </a:xfrm>
          <a:prstGeom prst="rect">
            <a:avLst/>
          </a:prstGeom>
        </p:spPr>
        <p:txBody>
          <a:bodyPr anchor="t" rtlCol="false" tIns="0" lIns="0" bIns="0" rIns="0">
            <a:spAutoFit/>
          </a:bodyPr>
          <a:lstStyle/>
          <a:p>
            <a:pPr algn="l">
              <a:lnSpc>
                <a:spcPts val="3989"/>
              </a:lnSpc>
            </a:pPr>
            <a:r>
              <a:rPr lang="en-US" sz="3499" b="true">
                <a:solidFill>
                  <a:srgbClr val="1C2120"/>
                </a:solidFill>
                <a:latin typeface="Poppins Bold"/>
                <a:ea typeface="Poppins Bold"/>
                <a:cs typeface="Poppins Bold"/>
                <a:sym typeface="Poppins Bold"/>
              </a:rPr>
              <a:t>Circuitry</a:t>
            </a:r>
          </a:p>
        </p:txBody>
      </p:sp>
      <p:sp>
        <p:nvSpPr>
          <p:cNvPr name="TextBox 13" id="13"/>
          <p:cNvSpPr txBox="true"/>
          <p:nvPr/>
        </p:nvSpPr>
        <p:spPr>
          <a:xfrm rot="0">
            <a:off x="1145835" y="3588102"/>
            <a:ext cx="3973455" cy="2192983"/>
          </a:xfrm>
          <a:prstGeom prst="rect">
            <a:avLst/>
          </a:prstGeom>
        </p:spPr>
        <p:txBody>
          <a:bodyPr anchor="t" rtlCol="false" tIns="0" lIns="0" bIns="0" rIns="0">
            <a:spAutoFit/>
          </a:bodyPr>
          <a:lstStyle/>
          <a:p>
            <a:pPr algn="l">
              <a:lnSpc>
                <a:spcPts val="2541"/>
              </a:lnSpc>
            </a:pPr>
          </a:p>
          <a:p>
            <a:pPr algn="l" marL="406495" indent="-203247" lvl="1">
              <a:lnSpc>
                <a:spcPts val="2541"/>
              </a:lnSpc>
              <a:spcBef>
                <a:spcPct val="0"/>
              </a:spcBef>
              <a:buFont typeface="Arial"/>
              <a:buChar char="•"/>
            </a:pPr>
            <a:r>
              <a:rPr lang="en-US" sz="1882" spc="112">
                <a:solidFill>
                  <a:srgbClr val="000000"/>
                </a:solidFill>
                <a:latin typeface="DM Sans"/>
                <a:ea typeface="DM Sans"/>
                <a:cs typeface="DM Sans"/>
                <a:sym typeface="DM Sans"/>
              </a:rPr>
              <a:t>Circuit simulation.</a:t>
            </a:r>
            <a:r>
              <a:rPr lang="en-US" sz="1882" spc="112" u="none">
                <a:solidFill>
                  <a:srgbClr val="000000"/>
                </a:solidFill>
                <a:latin typeface="DM Sans"/>
                <a:ea typeface="DM Sans"/>
                <a:cs typeface="DM Sans"/>
                <a:sym typeface="DM Sans"/>
              </a:rPr>
              <a:t> </a:t>
            </a:r>
          </a:p>
          <a:p>
            <a:pPr algn="l" marL="406495" indent="-203247" lvl="1">
              <a:lnSpc>
                <a:spcPts val="2541"/>
              </a:lnSpc>
              <a:spcBef>
                <a:spcPct val="0"/>
              </a:spcBef>
              <a:buFont typeface="Arial"/>
              <a:buChar char="•"/>
            </a:pPr>
            <a:r>
              <a:rPr lang="en-US" sz="1882" spc="112" u="none">
                <a:solidFill>
                  <a:srgbClr val="000000"/>
                </a:solidFill>
                <a:latin typeface="DM Sans"/>
                <a:ea typeface="DM Sans"/>
                <a:cs typeface="DM Sans"/>
                <a:sym typeface="DM Sans"/>
              </a:rPr>
              <a:t>PCB design.</a:t>
            </a:r>
          </a:p>
          <a:p>
            <a:pPr algn="l" marL="406495" indent="-203247" lvl="1">
              <a:lnSpc>
                <a:spcPts val="2541"/>
              </a:lnSpc>
              <a:spcBef>
                <a:spcPct val="0"/>
              </a:spcBef>
              <a:buFont typeface="Arial"/>
              <a:buChar char="•"/>
            </a:pPr>
            <a:r>
              <a:rPr lang="en-US" sz="1882" spc="112" u="none">
                <a:solidFill>
                  <a:srgbClr val="000000"/>
                </a:solidFill>
                <a:latin typeface="DM Sans"/>
                <a:ea typeface="DM Sans"/>
                <a:cs typeface="DM Sans"/>
                <a:sym typeface="DM Sans"/>
              </a:rPr>
              <a:t>signal processing.</a:t>
            </a:r>
          </a:p>
          <a:p>
            <a:pPr algn="l" marL="406495" indent="-203247" lvl="1">
              <a:lnSpc>
                <a:spcPts val="2541"/>
              </a:lnSpc>
              <a:spcBef>
                <a:spcPct val="0"/>
              </a:spcBef>
              <a:buFont typeface="Arial"/>
              <a:buChar char="•"/>
            </a:pPr>
            <a:r>
              <a:rPr lang="en-US" sz="1882" spc="112" u="none">
                <a:solidFill>
                  <a:srgbClr val="000000"/>
                </a:solidFill>
                <a:latin typeface="DM Sans"/>
                <a:ea typeface="DM Sans"/>
                <a:cs typeface="DM Sans"/>
                <a:sym typeface="DM Sans"/>
              </a:rPr>
              <a:t>power electronics.</a:t>
            </a:r>
          </a:p>
          <a:p>
            <a:pPr algn="l" marL="406495" indent="-203247" lvl="1">
              <a:lnSpc>
                <a:spcPts val="2541"/>
              </a:lnSpc>
              <a:spcBef>
                <a:spcPct val="0"/>
              </a:spcBef>
              <a:buFont typeface="Arial"/>
              <a:buChar char="•"/>
            </a:pPr>
            <a:r>
              <a:rPr lang="en-US" sz="1882" spc="112" u="none">
                <a:solidFill>
                  <a:srgbClr val="000000"/>
                </a:solidFill>
                <a:latin typeface="DM Sans"/>
                <a:ea typeface="DM Sans"/>
                <a:cs typeface="DM Sans"/>
                <a:sym typeface="DM Sans"/>
              </a:rPr>
              <a:t>IoT Hardware Development.</a:t>
            </a:r>
          </a:p>
          <a:p>
            <a:pPr algn="l" marL="0" indent="0" lvl="0">
              <a:lnSpc>
                <a:spcPts val="2541"/>
              </a:lnSpc>
              <a:spcBef>
                <a:spcPct val="0"/>
              </a:spcBef>
            </a:pPr>
          </a:p>
        </p:txBody>
      </p:sp>
      <p:sp>
        <p:nvSpPr>
          <p:cNvPr name="TextBox 14" id="14"/>
          <p:cNvSpPr txBox="true"/>
          <p:nvPr/>
        </p:nvSpPr>
        <p:spPr>
          <a:xfrm rot="0">
            <a:off x="1311903" y="5885079"/>
            <a:ext cx="3326177" cy="938022"/>
          </a:xfrm>
          <a:prstGeom prst="rect">
            <a:avLst/>
          </a:prstGeom>
        </p:spPr>
        <p:txBody>
          <a:bodyPr anchor="t" rtlCol="false" tIns="0" lIns="0" bIns="0" rIns="0">
            <a:spAutoFit/>
          </a:bodyPr>
          <a:lstStyle/>
          <a:p>
            <a:pPr algn="l">
              <a:lnSpc>
                <a:spcPts val="3533"/>
              </a:lnSpc>
            </a:pPr>
            <a:r>
              <a:rPr lang="en-US" sz="3099" b="true">
                <a:solidFill>
                  <a:srgbClr val="1C2120"/>
                </a:solidFill>
                <a:latin typeface="Poppins Bold"/>
                <a:ea typeface="Poppins Bold"/>
                <a:cs typeface="Poppins Bold"/>
                <a:sym typeface="Poppins Bold"/>
              </a:rPr>
              <a:t>Embedded Systems</a:t>
            </a:r>
          </a:p>
        </p:txBody>
      </p:sp>
      <p:sp>
        <p:nvSpPr>
          <p:cNvPr name="TextBox 15" id="15"/>
          <p:cNvSpPr txBox="true"/>
          <p:nvPr/>
        </p:nvSpPr>
        <p:spPr>
          <a:xfrm rot="0">
            <a:off x="1189226" y="7606575"/>
            <a:ext cx="3658314" cy="1878658"/>
          </a:xfrm>
          <a:prstGeom prst="rect">
            <a:avLst/>
          </a:prstGeom>
        </p:spPr>
        <p:txBody>
          <a:bodyPr anchor="t" rtlCol="false" tIns="0" lIns="0" bIns="0" rIns="0">
            <a:spAutoFit/>
          </a:bodyPr>
          <a:lstStyle/>
          <a:p>
            <a:pPr algn="l">
              <a:lnSpc>
                <a:spcPts val="2541"/>
              </a:lnSpc>
            </a:pPr>
          </a:p>
          <a:p>
            <a:pPr algn="l" marL="406495" indent="-203247" lvl="1">
              <a:lnSpc>
                <a:spcPts val="2541"/>
              </a:lnSpc>
              <a:spcBef>
                <a:spcPct val="0"/>
              </a:spcBef>
              <a:buFont typeface="Arial"/>
              <a:buChar char="•"/>
            </a:pPr>
            <a:r>
              <a:rPr lang="en-US" sz="1882" spc="112">
                <a:solidFill>
                  <a:srgbClr val="000000"/>
                </a:solidFill>
                <a:latin typeface="DM Sans"/>
                <a:ea typeface="DM Sans"/>
                <a:cs typeface="DM Sans"/>
                <a:sym typeface="DM Sans"/>
              </a:rPr>
              <a:t>E</a:t>
            </a:r>
            <a:r>
              <a:rPr lang="en-US" sz="1882" spc="112" u="none">
                <a:solidFill>
                  <a:srgbClr val="000000"/>
                </a:solidFill>
                <a:latin typeface="DM Sans"/>
                <a:ea typeface="DM Sans"/>
                <a:cs typeface="DM Sans"/>
                <a:sym typeface="DM Sans"/>
              </a:rPr>
              <a:t>mbedded programming.</a:t>
            </a:r>
          </a:p>
          <a:p>
            <a:pPr algn="l" marL="406495" indent="-203247" lvl="1">
              <a:lnSpc>
                <a:spcPts val="2541"/>
              </a:lnSpc>
              <a:spcBef>
                <a:spcPct val="0"/>
              </a:spcBef>
              <a:buFont typeface="Arial"/>
              <a:buChar char="•"/>
            </a:pPr>
            <a:r>
              <a:rPr lang="en-US" sz="1882" spc="112" u="none">
                <a:solidFill>
                  <a:srgbClr val="000000"/>
                </a:solidFill>
                <a:latin typeface="DM Sans"/>
                <a:ea typeface="DM Sans"/>
                <a:cs typeface="DM Sans"/>
                <a:sym typeface="DM Sans"/>
              </a:rPr>
              <a:t>Internet of Things (IoT) applications.</a:t>
            </a:r>
          </a:p>
          <a:p>
            <a:pPr algn="l">
              <a:lnSpc>
                <a:spcPts val="2541"/>
              </a:lnSpc>
              <a:spcBef>
                <a:spcPct val="0"/>
              </a:spcBef>
            </a:pPr>
          </a:p>
          <a:p>
            <a:pPr algn="l" marL="0" indent="0" lvl="0">
              <a:lnSpc>
                <a:spcPts val="2541"/>
              </a:lnSpc>
              <a:spcBef>
                <a:spcPct val="0"/>
              </a:spcBef>
            </a:pPr>
          </a:p>
        </p:txBody>
      </p:sp>
      <p:sp>
        <p:nvSpPr>
          <p:cNvPr name="TextBox 16" id="16"/>
          <p:cNvSpPr txBox="true"/>
          <p:nvPr/>
        </p:nvSpPr>
        <p:spPr>
          <a:xfrm rot="0">
            <a:off x="13563140" y="2682415"/>
            <a:ext cx="2178165" cy="977646"/>
          </a:xfrm>
          <a:prstGeom prst="rect">
            <a:avLst/>
          </a:prstGeom>
        </p:spPr>
        <p:txBody>
          <a:bodyPr anchor="t" rtlCol="false" tIns="0" lIns="0" bIns="0" rIns="0">
            <a:spAutoFit/>
          </a:bodyPr>
          <a:lstStyle/>
          <a:p>
            <a:pPr algn="l">
              <a:lnSpc>
                <a:spcPts val="3761"/>
              </a:lnSpc>
            </a:pPr>
            <a:r>
              <a:rPr lang="en-US" sz="3299">
                <a:solidFill>
                  <a:srgbClr val="1C2120"/>
                </a:solidFill>
                <a:latin typeface="Archivo Black"/>
                <a:ea typeface="Archivo Black"/>
                <a:cs typeface="Archivo Black"/>
                <a:sym typeface="Archivo Black"/>
              </a:rPr>
              <a:t>Software Sector</a:t>
            </a:r>
          </a:p>
        </p:txBody>
      </p:sp>
      <p:sp>
        <p:nvSpPr>
          <p:cNvPr name="TextBox 17" id="17"/>
          <p:cNvSpPr txBox="true"/>
          <p:nvPr/>
        </p:nvSpPr>
        <p:spPr>
          <a:xfrm rot="0">
            <a:off x="13571834" y="3944897"/>
            <a:ext cx="2169471" cy="282528"/>
          </a:xfrm>
          <a:prstGeom prst="rect">
            <a:avLst/>
          </a:prstGeom>
        </p:spPr>
        <p:txBody>
          <a:bodyPr anchor="t" rtlCol="false" tIns="0" lIns="0" bIns="0" rIns="0">
            <a:spAutoFit/>
          </a:bodyPr>
          <a:lstStyle/>
          <a:p>
            <a:pPr algn="ctr">
              <a:lnSpc>
                <a:spcPts val="2033"/>
              </a:lnSpc>
            </a:pPr>
            <a:r>
              <a:rPr lang="en-US" sz="1883">
                <a:solidFill>
                  <a:srgbClr val="1C2120"/>
                </a:solidFill>
                <a:latin typeface="Poppins"/>
                <a:ea typeface="Poppins"/>
                <a:cs typeface="Poppins"/>
                <a:sym typeface="Poppins"/>
              </a:rPr>
              <a:t>Soft</a:t>
            </a:r>
          </a:p>
        </p:txBody>
      </p:sp>
      <p:sp>
        <p:nvSpPr>
          <p:cNvPr name="TextBox 18" id="18"/>
          <p:cNvSpPr txBox="true"/>
          <p:nvPr/>
        </p:nvSpPr>
        <p:spPr>
          <a:xfrm rot="0">
            <a:off x="13489830" y="4520307"/>
            <a:ext cx="3658314" cy="1250008"/>
          </a:xfrm>
          <a:prstGeom prst="rect">
            <a:avLst/>
          </a:prstGeom>
        </p:spPr>
        <p:txBody>
          <a:bodyPr anchor="t" rtlCol="false" tIns="0" lIns="0" bIns="0" rIns="0">
            <a:spAutoFit/>
          </a:bodyPr>
          <a:lstStyle/>
          <a:p>
            <a:pPr algn="l" marL="406495" indent="-203247" lvl="1">
              <a:lnSpc>
                <a:spcPts val="2541"/>
              </a:lnSpc>
              <a:spcBef>
                <a:spcPct val="0"/>
              </a:spcBef>
              <a:buFont typeface="Arial"/>
              <a:buChar char="•"/>
            </a:pPr>
            <a:r>
              <a:rPr lang="en-US" sz="1882" spc="112">
                <a:solidFill>
                  <a:srgbClr val="000000"/>
                </a:solidFill>
                <a:latin typeface="DM Sans"/>
                <a:ea typeface="DM Sans"/>
                <a:cs typeface="DM Sans"/>
                <a:sym typeface="DM Sans"/>
              </a:rPr>
              <a:t>Pyth</a:t>
            </a:r>
            <a:r>
              <a:rPr lang="en-US" sz="1882" spc="112" u="none">
                <a:solidFill>
                  <a:srgbClr val="000000"/>
                </a:solidFill>
                <a:latin typeface="DM Sans"/>
                <a:ea typeface="DM Sans"/>
                <a:cs typeface="DM Sans"/>
                <a:sym typeface="DM Sans"/>
              </a:rPr>
              <a:t>on, C, C++,</a:t>
            </a:r>
            <a:r>
              <a:rPr lang="en-US" sz="1882" spc="112" u="none">
                <a:solidFill>
                  <a:srgbClr val="000000"/>
                </a:solidFill>
                <a:latin typeface="DM Sans"/>
                <a:ea typeface="DM Sans"/>
                <a:cs typeface="DM Sans"/>
                <a:sym typeface="DM Sans"/>
              </a:rPr>
              <a:t>Java.</a:t>
            </a:r>
          </a:p>
          <a:p>
            <a:pPr algn="l" marL="406495" indent="-203247" lvl="1">
              <a:lnSpc>
                <a:spcPts val="2541"/>
              </a:lnSpc>
              <a:spcBef>
                <a:spcPct val="0"/>
              </a:spcBef>
              <a:buFont typeface="Arial"/>
              <a:buChar char="•"/>
            </a:pPr>
            <a:r>
              <a:rPr lang="en-US" sz="1882" spc="112" u="none">
                <a:solidFill>
                  <a:srgbClr val="000000"/>
                </a:solidFill>
                <a:latin typeface="DM Sans"/>
                <a:ea typeface="DM Sans"/>
                <a:cs typeface="DM Sans"/>
                <a:sym typeface="DM Sans"/>
              </a:rPr>
              <a:t>MATLAB, VHDL.</a:t>
            </a:r>
          </a:p>
          <a:p>
            <a:pPr algn="l" marL="406495" indent="-203247" lvl="1">
              <a:lnSpc>
                <a:spcPts val="2541"/>
              </a:lnSpc>
              <a:spcBef>
                <a:spcPct val="0"/>
              </a:spcBef>
              <a:buFont typeface="Arial"/>
              <a:buChar char="•"/>
            </a:pPr>
            <a:r>
              <a:rPr lang="en-US" sz="1882" spc="112" u="none">
                <a:solidFill>
                  <a:srgbClr val="000000"/>
                </a:solidFill>
                <a:latin typeface="DM Sans"/>
                <a:ea typeface="DM Sans"/>
                <a:cs typeface="DM Sans"/>
                <a:sym typeface="DM Sans"/>
              </a:rPr>
              <a:t>AI &amp; ML in electronics. </a:t>
            </a:r>
          </a:p>
          <a:p>
            <a:pPr algn="r" marL="0" indent="0" lvl="0">
              <a:lnSpc>
                <a:spcPts val="2541"/>
              </a:lnSpc>
              <a:spcBef>
                <a:spcPct val="0"/>
              </a:spcBef>
            </a:pPr>
          </a:p>
        </p:txBody>
      </p:sp>
      <p:sp>
        <p:nvSpPr>
          <p:cNvPr name="TextBox 19" id="19"/>
          <p:cNvSpPr txBox="true"/>
          <p:nvPr/>
        </p:nvSpPr>
        <p:spPr>
          <a:xfrm rot="0">
            <a:off x="13423708" y="5885079"/>
            <a:ext cx="3658314" cy="938022"/>
          </a:xfrm>
          <a:prstGeom prst="rect">
            <a:avLst/>
          </a:prstGeom>
        </p:spPr>
        <p:txBody>
          <a:bodyPr anchor="t" rtlCol="false" tIns="0" lIns="0" bIns="0" rIns="0">
            <a:spAutoFit/>
          </a:bodyPr>
          <a:lstStyle/>
          <a:p>
            <a:pPr algn="l">
              <a:lnSpc>
                <a:spcPts val="3533"/>
              </a:lnSpc>
            </a:pPr>
            <a:r>
              <a:rPr lang="en-US" sz="3099" b="true">
                <a:solidFill>
                  <a:srgbClr val="1C2120"/>
                </a:solidFill>
                <a:latin typeface="Poppins Bold"/>
                <a:ea typeface="Poppins Bold"/>
                <a:cs typeface="Poppins Bold"/>
                <a:sym typeface="Poppins Bold"/>
              </a:rPr>
              <a:t>Higher Studies &amp; Entrepreneurship</a:t>
            </a:r>
          </a:p>
        </p:txBody>
      </p:sp>
      <p:sp>
        <p:nvSpPr>
          <p:cNvPr name="TextBox 20" id="20"/>
          <p:cNvSpPr txBox="true"/>
          <p:nvPr/>
        </p:nvSpPr>
        <p:spPr>
          <a:xfrm rot="0">
            <a:off x="13571834" y="7202615"/>
            <a:ext cx="2169471" cy="282528"/>
          </a:xfrm>
          <a:prstGeom prst="rect">
            <a:avLst/>
          </a:prstGeom>
        </p:spPr>
        <p:txBody>
          <a:bodyPr anchor="t" rtlCol="false" tIns="0" lIns="0" bIns="0" rIns="0">
            <a:spAutoFit/>
          </a:bodyPr>
          <a:lstStyle/>
          <a:p>
            <a:pPr algn="ctr">
              <a:lnSpc>
                <a:spcPts val="2033"/>
              </a:lnSpc>
            </a:pPr>
            <a:r>
              <a:rPr lang="en-US" sz="1883">
                <a:solidFill>
                  <a:srgbClr val="1C2120"/>
                </a:solidFill>
                <a:latin typeface="Poppins"/>
                <a:ea typeface="Poppins"/>
                <a:cs typeface="Poppins"/>
                <a:sym typeface="Poppins"/>
              </a:rPr>
              <a:t>Other</a:t>
            </a:r>
          </a:p>
        </p:txBody>
      </p:sp>
      <p:sp>
        <p:nvSpPr>
          <p:cNvPr name="TextBox 21" id="21"/>
          <p:cNvSpPr txBox="true"/>
          <p:nvPr/>
        </p:nvSpPr>
        <p:spPr>
          <a:xfrm rot="0">
            <a:off x="13489830" y="7778025"/>
            <a:ext cx="3769470" cy="1878658"/>
          </a:xfrm>
          <a:prstGeom prst="rect">
            <a:avLst/>
          </a:prstGeom>
        </p:spPr>
        <p:txBody>
          <a:bodyPr anchor="t" rtlCol="false" tIns="0" lIns="0" bIns="0" rIns="0">
            <a:spAutoFit/>
          </a:bodyPr>
          <a:lstStyle/>
          <a:p>
            <a:pPr algn="l" marL="406495" indent="-203247" lvl="1">
              <a:lnSpc>
                <a:spcPts val="2541"/>
              </a:lnSpc>
              <a:buFont typeface="Arial"/>
              <a:buChar char="•"/>
            </a:pPr>
            <a:r>
              <a:rPr lang="en-US" sz="1882" spc="112">
                <a:solidFill>
                  <a:srgbClr val="000000"/>
                </a:solidFill>
                <a:latin typeface="DM Sans"/>
                <a:ea typeface="DM Sans"/>
                <a:cs typeface="DM Sans"/>
                <a:sym typeface="DM Sans"/>
              </a:rPr>
              <a:t>Engineering &amp; Technology</a:t>
            </a:r>
          </a:p>
          <a:p>
            <a:pPr algn="l" marL="406495" indent="-203247" lvl="1">
              <a:lnSpc>
                <a:spcPts val="2541"/>
              </a:lnSpc>
              <a:buFont typeface="Arial"/>
              <a:buChar char="•"/>
            </a:pPr>
            <a:r>
              <a:rPr lang="en-US" sz="1882" spc="112">
                <a:solidFill>
                  <a:srgbClr val="000000"/>
                </a:solidFill>
                <a:latin typeface="DM Sans"/>
                <a:ea typeface="DM Sans"/>
                <a:cs typeface="DM Sans"/>
                <a:sym typeface="DM Sans"/>
              </a:rPr>
              <a:t>Business &amp; Management</a:t>
            </a:r>
          </a:p>
          <a:p>
            <a:pPr algn="l" marL="406495" indent="-203247" lvl="1">
              <a:lnSpc>
                <a:spcPts val="2541"/>
              </a:lnSpc>
              <a:buFont typeface="Arial"/>
              <a:buChar char="•"/>
            </a:pPr>
            <a:r>
              <a:rPr lang="en-US" sz="1882" spc="112">
                <a:solidFill>
                  <a:srgbClr val="000000"/>
                </a:solidFill>
                <a:latin typeface="DM Sans"/>
                <a:ea typeface="DM Sans"/>
                <a:cs typeface="DM Sans"/>
                <a:sym typeface="DM Sans"/>
              </a:rPr>
              <a:t>Tech Startups</a:t>
            </a:r>
          </a:p>
          <a:p>
            <a:pPr algn="l" marL="406495" indent="-203247" lvl="1">
              <a:lnSpc>
                <a:spcPts val="2541"/>
              </a:lnSpc>
              <a:buFont typeface="Arial"/>
              <a:buChar char="•"/>
            </a:pPr>
            <a:r>
              <a:rPr lang="en-US" sz="1882" spc="112">
                <a:solidFill>
                  <a:srgbClr val="000000"/>
                </a:solidFill>
                <a:latin typeface="DM Sans"/>
                <a:ea typeface="DM Sans"/>
                <a:cs typeface="DM Sans"/>
                <a:sym typeface="DM Sans"/>
              </a:rPr>
              <a:t>Manufacturing &amp; Hardware</a:t>
            </a:r>
          </a:p>
          <a:p>
            <a:pPr algn="l">
              <a:lnSpc>
                <a:spcPts val="2541"/>
              </a:lnSpc>
            </a:pPr>
          </a:p>
          <a:p>
            <a:pPr algn="l" marL="0" indent="0" lvl="0">
              <a:lnSpc>
                <a:spcPts val="2541"/>
              </a:lnSpc>
              <a:spcBef>
                <a:spcPct val="0"/>
              </a:spcBef>
            </a:pPr>
          </a:p>
        </p:txBody>
      </p:sp>
      <p:sp>
        <p:nvSpPr>
          <p:cNvPr name="TextBox 22" id="22"/>
          <p:cNvSpPr txBox="true"/>
          <p:nvPr/>
        </p:nvSpPr>
        <p:spPr>
          <a:xfrm rot="0">
            <a:off x="7978070" y="3139552"/>
            <a:ext cx="1732121" cy="887095"/>
          </a:xfrm>
          <a:prstGeom prst="rect">
            <a:avLst/>
          </a:prstGeom>
        </p:spPr>
        <p:txBody>
          <a:bodyPr anchor="t" rtlCol="false" tIns="0" lIns="0" bIns="0" rIns="0">
            <a:spAutoFit/>
          </a:bodyPr>
          <a:lstStyle/>
          <a:p>
            <a:pPr algn="ctr">
              <a:lnSpc>
                <a:spcPts val="7279"/>
              </a:lnSpc>
            </a:pPr>
            <a:r>
              <a:rPr lang="en-US" sz="5199">
                <a:solidFill>
                  <a:srgbClr val="000000"/>
                </a:solidFill>
                <a:latin typeface="Abril Fatface"/>
                <a:ea typeface="Abril Fatface"/>
                <a:cs typeface="Abril Fatface"/>
                <a:sym typeface="Abril Fatface"/>
              </a:rPr>
              <a:t>SOFT</a:t>
            </a:r>
          </a:p>
        </p:txBody>
      </p:sp>
      <p:sp>
        <p:nvSpPr>
          <p:cNvPr name="TextBox 23" id="23"/>
          <p:cNvSpPr txBox="true"/>
          <p:nvPr/>
        </p:nvSpPr>
        <p:spPr>
          <a:xfrm rot="0">
            <a:off x="5927538" y="6235344"/>
            <a:ext cx="1893159" cy="887095"/>
          </a:xfrm>
          <a:prstGeom prst="rect">
            <a:avLst/>
          </a:prstGeom>
        </p:spPr>
        <p:txBody>
          <a:bodyPr anchor="t" rtlCol="false" tIns="0" lIns="0" bIns="0" rIns="0">
            <a:spAutoFit/>
          </a:bodyPr>
          <a:lstStyle/>
          <a:p>
            <a:pPr algn="ctr">
              <a:lnSpc>
                <a:spcPts val="7279"/>
              </a:lnSpc>
            </a:pPr>
            <a:r>
              <a:rPr lang="en-US" sz="5199">
                <a:solidFill>
                  <a:srgbClr val="000000"/>
                </a:solidFill>
                <a:latin typeface="Abril Fatface"/>
                <a:ea typeface="Abril Fatface"/>
                <a:cs typeface="Abril Fatface"/>
                <a:sym typeface="Abril Fatface"/>
              </a:rPr>
              <a:t>CORE</a:t>
            </a:r>
          </a:p>
        </p:txBody>
      </p:sp>
      <p:sp>
        <p:nvSpPr>
          <p:cNvPr name="TextBox 24" id="24"/>
          <p:cNvSpPr txBox="true"/>
          <p:nvPr/>
        </p:nvSpPr>
        <p:spPr>
          <a:xfrm rot="62694">
            <a:off x="9664474" y="6258849"/>
            <a:ext cx="2235160" cy="863600"/>
          </a:xfrm>
          <a:prstGeom prst="rect">
            <a:avLst/>
          </a:prstGeom>
        </p:spPr>
        <p:txBody>
          <a:bodyPr anchor="t" rtlCol="false" tIns="0" lIns="0" bIns="0" rIns="0">
            <a:spAutoFit/>
          </a:bodyPr>
          <a:lstStyle/>
          <a:p>
            <a:pPr algn="ctr">
              <a:lnSpc>
                <a:spcPts val="7000"/>
              </a:lnSpc>
            </a:pPr>
            <a:r>
              <a:rPr lang="en-US" sz="5000">
                <a:solidFill>
                  <a:srgbClr val="000000"/>
                </a:solidFill>
                <a:latin typeface="Abril Fatface"/>
                <a:ea typeface="Abril Fatface"/>
                <a:cs typeface="Abril Fatface"/>
                <a:sym typeface="Abril Fatface"/>
              </a:rPr>
              <a:t>OTHER</a:t>
            </a:r>
          </a:p>
        </p:txBody>
      </p:sp>
      <p:sp>
        <p:nvSpPr>
          <p:cNvPr name="TextBox 25" id="25"/>
          <p:cNvSpPr txBox="true"/>
          <p:nvPr/>
        </p:nvSpPr>
        <p:spPr>
          <a:xfrm rot="0">
            <a:off x="7900679" y="5380013"/>
            <a:ext cx="1886903" cy="662939"/>
          </a:xfrm>
          <a:prstGeom prst="rect">
            <a:avLst/>
          </a:prstGeom>
        </p:spPr>
        <p:txBody>
          <a:bodyPr anchor="t" rtlCol="false" tIns="0" lIns="0" bIns="0" rIns="0">
            <a:spAutoFit/>
          </a:bodyPr>
          <a:lstStyle/>
          <a:p>
            <a:pPr algn="ctr">
              <a:lnSpc>
                <a:spcPts val="5460"/>
              </a:lnSpc>
            </a:pPr>
            <a:r>
              <a:rPr lang="en-US" sz="3900" b="true">
                <a:solidFill>
                  <a:srgbClr val="000000"/>
                </a:solidFill>
                <a:latin typeface="Canva Sans Bold"/>
                <a:ea typeface="Canva Sans Bold"/>
                <a:cs typeface="Canva Sans Bold"/>
                <a:sym typeface="Canva Sans Bold"/>
              </a:rPr>
              <a:t>Domain</a:t>
            </a:r>
          </a:p>
        </p:txBody>
      </p:sp>
      <p:grpSp>
        <p:nvGrpSpPr>
          <p:cNvPr name="Group 26" id="26"/>
          <p:cNvGrpSpPr/>
          <p:nvPr/>
        </p:nvGrpSpPr>
        <p:grpSpPr>
          <a:xfrm rot="0">
            <a:off x="1189226" y="7052576"/>
            <a:ext cx="2333479" cy="582575"/>
            <a:chOff x="0" y="0"/>
            <a:chExt cx="614579" cy="153435"/>
          </a:xfrm>
        </p:grpSpPr>
        <p:sp>
          <p:nvSpPr>
            <p:cNvPr name="Freeform 27" id="27"/>
            <p:cNvSpPr/>
            <p:nvPr/>
          </p:nvSpPr>
          <p:spPr>
            <a:xfrm flipH="false" flipV="false" rot="0">
              <a:off x="0" y="0"/>
              <a:ext cx="614579" cy="153435"/>
            </a:xfrm>
            <a:custGeom>
              <a:avLst/>
              <a:gdLst/>
              <a:ahLst/>
              <a:cxnLst/>
              <a:rect r="r" b="b" t="t" l="l"/>
              <a:pathLst>
                <a:path h="153435" w="614579">
                  <a:moveTo>
                    <a:pt x="76718" y="0"/>
                  </a:moveTo>
                  <a:lnTo>
                    <a:pt x="537861" y="0"/>
                  </a:lnTo>
                  <a:cubicBezTo>
                    <a:pt x="558208" y="0"/>
                    <a:pt x="577721" y="8083"/>
                    <a:pt x="592109" y="22470"/>
                  </a:cubicBezTo>
                  <a:cubicBezTo>
                    <a:pt x="606496" y="36857"/>
                    <a:pt x="614579" y="56371"/>
                    <a:pt x="614579" y="76718"/>
                  </a:cubicBezTo>
                  <a:lnTo>
                    <a:pt x="614579" y="76718"/>
                  </a:lnTo>
                  <a:cubicBezTo>
                    <a:pt x="614579" y="97064"/>
                    <a:pt x="606496" y="116578"/>
                    <a:pt x="592109" y="130965"/>
                  </a:cubicBezTo>
                  <a:cubicBezTo>
                    <a:pt x="577721" y="145353"/>
                    <a:pt x="558208" y="153435"/>
                    <a:pt x="537861" y="153435"/>
                  </a:cubicBezTo>
                  <a:lnTo>
                    <a:pt x="76718" y="153435"/>
                  </a:lnTo>
                  <a:cubicBezTo>
                    <a:pt x="56371" y="153435"/>
                    <a:pt x="36857" y="145353"/>
                    <a:pt x="22470" y="130965"/>
                  </a:cubicBezTo>
                  <a:cubicBezTo>
                    <a:pt x="8083" y="116578"/>
                    <a:pt x="0" y="97064"/>
                    <a:pt x="0" y="76718"/>
                  </a:cubicBezTo>
                  <a:lnTo>
                    <a:pt x="0" y="76718"/>
                  </a:lnTo>
                  <a:cubicBezTo>
                    <a:pt x="0" y="56371"/>
                    <a:pt x="8083" y="36857"/>
                    <a:pt x="22470" y="22470"/>
                  </a:cubicBezTo>
                  <a:cubicBezTo>
                    <a:pt x="36857" y="8083"/>
                    <a:pt x="56371" y="0"/>
                    <a:pt x="76718" y="0"/>
                  </a:cubicBezTo>
                  <a:close/>
                </a:path>
              </a:pathLst>
            </a:custGeom>
            <a:solidFill>
              <a:srgbClr val="AAD7D4"/>
            </a:solidFill>
          </p:spPr>
        </p:sp>
        <p:sp>
          <p:nvSpPr>
            <p:cNvPr name="TextBox 28" id="28"/>
            <p:cNvSpPr txBox="true"/>
            <p:nvPr/>
          </p:nvSpPr>
          <p:spPr>
            <a:xfrm>
              <a:off x="0" y="-57150"/>
              <a:ext cx="614579" cy="210585"/>
            </a:xfrm>
            <a:prstGeom prst="rect">
              <a:avLst/>
            </a:prstGeom>
          </p:spPr>
          <p:txBody>
            <a:bodyPr anchor="ctr" rtlCol="false" tIns="50800" lIns="50800" bIns="50800" rIns="50800"/>
            <a:lstStyle/>
            <a:p>
              <a:pPr algn="ctr">
                <a:lnSpc>
                  <a:spcPts val="2659"/>
                </a:lnSpc>
              </a:pPr>
              <a:r>
                <a:rPr lang="en-US" sz="1899">
                  <a:solidFill>
                    <a:srgbClr val="000000"/>
                  </a:solidFill>
                  <a:latin typeface="Poppins Light"/>
                  <a:ea typeface="Poppins Light"/>
                  <a:cs typeface="Poppins Light"/>
                  <a:sym typeface="Poppins Light"/>
                </a:rPr>
                <a:t>Core</a:t>
              </a:r>
            </a:p>
          </p:txBody>
        </p:sp>
      </p:grpSp>
      <p:grpSp>
        <p:nvGrpSpPr>
          <p:cNvPr name="Group 29" id="29"/>
          <p:cNvGrpSpPr/>
          <p:nvPr/>
        </p:nvGrpSpPr>
        <p:grpSpPr>
          <a:xfrm rot="0">
            <a:off x="-1452060" y="391542"/>
            <a:ext cx="21192119" cy="1475694"/>
            <a:chOff x="0" y="0"/>
            <a:chExt cx="7094236" cy="494001"/>
          </a:xfrm>
        </p:grpSpPr>
        <p:sp>
          <p:nvSpPr>
            <p:cNvPr name="Freeform 30" id="30"/>
            <p:cNvSpPr/>
            <p:nvPr/>
          </p:nvSpPr>
          <p:spPr>
            <a:xfrm flipH="false" flipV="false" rot="0">
              <a:off x="0" y="0"/>
              <a:ext cx="7094236" cy="494001"/>
            </a:xfrm>
            <a:custGeom>
              <a:avLst/>
              <a:gdLst/>
              <a:ahLst/>
              <a:cxnLst/>
              <a:rect r="r" b="b" t="t" l="l"/>
              <a:pathLst>
                <a:path h="494001" w="7094236">
                  <a:moveTo>
                    <a:pt x="18266" y="0"/>
                  </a:moveTo>
                  <a:lnTo>
                    <a:pt x="7075970" y="0"/>
                  </a:lnTo>
                  <a:cubicBezTo>
                    <a:pt x="7086058" y="0"/>
                    <a:pt x="7094236" y="8178"/>
                    <a:pt x="7094236" y="18266"/>
                  </a:cubicBezTo>
                  <a:lnTo>
                    <a:pt x="7094236" y="475735"/>
                  </a:lnTo>
                  <a:cubicBezTo>
                    <a:pt x="7094236" y="485823"/>
                    <a:pt x="7086058" y="494001"/>
                    <a:pt x="7075970" y="494001"/>
                  </a:cubicBezTo>
                  <a:lnTo>
                    <a:pt x="18266" y="494001"/>
                  </a:lnTo>
                  <a:cubicBezTo>
                    <a:pt x="8178" y="494001"/>
                    <a:pt x="0" y="485823"/>
                    <a:pt x="0" y="475735"/>
                  </a:cubicBezTo>
                  <a:lnTo>
                    <a:pt x="0" y="18266"/>
                  </a:lnTo>
                  <a:cubicBezTo>
                    <a:pt x="0" y="8178"/>
                    <a:pt x="8178" y="0"/>
                    <a:pt x="18266" y="0"/>
                  </a:cubicBezTo>
                  <a:close/>
                </a:path>
              </a:pathLst>
            </a:custGeom>
            <a:solidFill>
              <a:srgbClr val="AAD7D4"/>
            </a:solidFill>
          </p:spPr>
        </p:sp>
        <p:sp>
          <p:nvSpPr>
            <p:cNvPr name="TextBox 31" id="31"/>
            <p:cNvSpPr txBox="true"/>
            <p:nvPr/>
          </p:nvSpPr>
          <p:spPr>
            <a:xfrm>
              <a:off x="0" y="85725"/>
              <a:ext cx="7094236" cy="408276"/>
            </a:xfrm>
            <a:prstGeom prst="rect">
              <a:avLst/>
            </a:prstGeom>
          </p:spPr>
          <p:txBody>
            <a:bodyPr anchor="ctr" rtlCol="false" tIns="50800" lIns="50800" bIns="50800" rIns="50800"/>
            <a:lstStyle/>
            <a:p>
              <a:pPr algn="ctr">
                <a:lnSpc>
                  <a:spcPts val="1925"/>
                </a:lnSpc>
              </a:pPr>
            </a:p>
          </p:txBody>
        </p:sp>
      </p:grpSp>
      <p:sp>
        <p:nvSpPr>
          <p:cNvPr name="TextBox 32" id="32"/>
          <p:cNvSpPr txBox="true"/>
          <p:nvPr/>
        </p:nvSpPr>
        <p:spPr>
          <a:xfrm rot="0">
            <a:off x="725165" y="628692"/>
            <a:ext cx="6527006" cy="896620"/>
          </a:xfrm>
          <a:prstGeom prst="rect">
            <a:avLst/>
          </a:prstGeom>
        </p:spPr>
        <p:txBody>
          <a:bodyPr anchor="t" rtlCol="false" tIns="0" lIns="0" bIns="0" rIns="0">
            <a:spAutoFit/>
          </a:bodyPr>
          <a:lstStyle/>
          <a:p>
            <a:pPr algn="ctr">
              <a:lnSpc>
                <a:spcPts val="7279"/>
              </a:lnSpc>
            </a:pPr>
            <a:r>
              <a:rPr lang="en-US" sz="5199">
                <a:solidFill>
                  <a:srgbClr val="000000"/>
                </a:solidFill>
                <a:latin typeface="Norwester"/>
                <a:ea typeface="Norwester"/>
                <a:cs typeface="Norwester"/>
                <a:sym typeface="Norwester"/>
              </a:rPr>
              <a:t>Domains Under Electel</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452060" y="0"/>
            <a:ext cx="21192119" cy="1723305"/>
            <a:chOff x="0" y="0"/>
            <a:chExt cx="7094236" cy="576890"/>
          </a:xfrm>
        </p:grpSpPr>
        <p:sp>
          <p:nvSpPr>
            <p:cNvPr name="Freeform 3" id="3"/>
            <p:cNvSpPr/>
            <p:nvPr/>
          </p:nvSpPr>
          <p:spPr>
            <a:xfrm flipH="false" flipV="false" rot="0">
              <a:off x="0" y="0"/>
              <a:ext cx="7094236" cy="576890"/>
            </a:xfrm>
            <a:custGeom>
              <a:avLst/>
              <a:gdLst/>
              <a:ahLst/>
              <a:cxnLst/>
              <a:rect r="r" b="b" t="t" l="l"/>
              <a:pathLst>
                <a:path h="576890" w="7094236">
                  <a:moveTo>
                    <a:pt x="18266" y="0"/>
                  </a:moveTo>
                  <a:lnTo>
                    <a:pt x="7075970" y="0"/>
                  </a:lnTo>
                  <a:cubicBezTo>
                    <a:pt x="7086058" y="0"/>
                    <a:pt x="7094236" y="8178"/>
                    <a:pt x="7094236" y="18266"/>
                  </a:cubicBezTo>
                  <a:lnTo>
                    <a:pt x="7094236" y="558624"/>
                  </a:lnTo>
                  <a:cubicBezTo>
                    <a:pt x="7094236" y="568712"/>
                    <a:pt x="7086058" y="576890"/>
                    <a:pt x="7075970" y="576890"/>
                  </a:cubicBezTo>
                  <a:lnTo>
                    <a:pt x="18266" y="576890"/>
                  </a:lnTo>
                  <a:cubicBezTo>
                    <a:pt x="8178" y="576890"/>
                    <a:pt x="0" y="568712"/>
                    <a:pt x="0" y="558624"/>
                  </a:cubicBezTo>
                  <a:lnTo>
                    <a:pt x="0" y="18266"/>
                  </a:lnTo>
                  <a:cubicBezTo>
                    <a:pt x="0" y="8178"/>
                    <a:pt x="8178" y="0"/>
                    <a:pt x="18266" y="0"/>
                  </a:cubicBezTo>
                  <a:close/>
                </a:path>
              </a:pathLst>
            </a:custGeom>
            <a:solidFill>
              <a:srgbClr val="AAD7D4"/>
            </a:solidFill>
          </p:spPr>
        </p:sp>
        <p:sp>
          <p:nvSpPr>
            <p:cNvPr name="TextBox 4" id="4"/>
            <p:cNvSpPr txBox="true"/>
            <p:nvPr/>
          </p:nvSpPr>
          <p:spPr>
            <a:xfrm>
              <a:off x="0" y="85725"/>
              <a:ext cx="7094236" cy="491165"/>
            </a:xfrm>
            <a:prstGeom prst="rect">
              <a:avLst/>
            </a:prstGeom>
          </p:spPr>
          <p:txBody>
            <a:bodyPr anchor="ctr" rtlCol="false" tIns="50800" lIns="50800" bIns="50800" rIns="50800"/>
            <a:lstStyle/>
            <a:p>
              <a:pPr algn="ctr">
                <a:lnSpc>
                  <a:spcPts val="1925"/>
                </a:lnSpc>
              </a:pPr>
            </a:p>
          </p:txBody>
        </p:sp>
      </p:grpSp>
      <p:sp>
        <p:nvSpPr>
          <p:cNvPr name="Freeform 5" id="5"/>
          <p:cNvSpPr/>
          <p:nvPr/>
        </p:nvSpPr>
        <p:spPr>
          <a:xfrm flipH="false" flipV="false" rot="0">
            <a:off x="0" y="0"/>
            <a:ext cx="7987649" cy="10602141"/>
          </a:xfrm>
          <a:custGeom>
            <a:avLst/>
            <a:gdLst/>
            <a:ahLst/>
            <a:cxnLst/>
            <a:rect r="r" b="b" t="t" l="l"/>
            <a:pathLst>
              <a:path h="10602141" w="7987649">
                <a:moveTo>
                  <a:pt x="0" y="0"/>
                </a:moveTo>
                <a:lnTo>
                  <a:pt x="7987649" y="0"/>
                </a:lnTo>
                <a:lnTo>
                  <a:pt x="7987649" y="10602141"/>
                </a:lnTo>
                <a:lnTo>
                  <a:pt x="0" y="10602141"/>
                </a:lnTo>
                <a:lnTo>
                  <a:pt x="0" y="0"/>
                </a:lnTo>
                <a:close/>
              </a:path>
            </a:pathLst>
          </a:custGeom>
          <a:blipFill>
            <a:blip r:embed="rId2"/>
            <a:stretch>
              <a:fillRect l="-9896" t="0" r="-22835" b="0"/>
            </a:stretch>
          </a:blipFill>
        </p:spPr>
      </p:sp>
      <p:grpSp>
        <p:nvGrpSpPr>
          <p:cNvPr name="Group 6" id="6"/>
          <p:cNvGrpSpPr/>
          <p:nvPr/>
        </p:nvGrpSpPr>
        <p:grpSpPr>
          <a:xfrm rot="0">
            <a:off x="14701945" y="9258300"/>
            <a:ext cx="3007705" cy="628374"/>
            <a:chOff x="0" y="0"/>
            <a:chExt cx="4010273" cy="837832"/>
          </a:xfrm>
        </p:grpSpPr>
        <p:grpSp>
          <p:nvGrpSpPr>
            <p:cNvPr name="Group 7" id="7"/>
            <p:cNvGrpSpPr/>
            <p:nvPr/>
          </p:nvGrpSpPr>
          <p:grpSpPr>
            <a:xfrm rot="0">
              <a:off x="0" y="0"/>
              <a:ext cx="4010273" cy="837832"/>
              <a:chOff x="0" y="0"/>
              <a:chExt cx="792153" cy="165498"/>
            </a:xfrm>
          </p:grpSpPr>
          <p:sp>
            <p:nvSpPr>
              <p:cNvPr name="Freeform 8" id="8"/>
              <p:cNvSpPr/>
              <p:nvPr/>
            </p:nvSpPr>
            <p:spPr>
              <a:xfrm flipH="false" flipV="false" rot="0">
                <a:off x="0" y="0"/>
                <a:ext cx="792153" cy="165498"/>
              </a:xfrm>
              <a:custGeom>
                <a:avLst/>
                <a:gdLst/>
                <a:ahLst/>
                <a:cxnLst/>
                <a:rect r="r" b="b" t="t" l="l"/>
                <a:pathLst>
                  <a:path h="165498" w="792153">
                    <a:moveTo>
                      <a:pt x="82749" y="0"/>
                    </a:moveTo>
                    <a:lnTo>
                      <a:pt x="709404" y="0"/>
                    </a:lnTo>
                    <a:cubicBezTo>
                      <a:pt x="731350" y="0"/>
                      <a:pt x="752398" y="8718"/>
                      <a:pt x="767916" y="24237"/>
                    </a:cubicBezTo>
                    <a:cubicBezTo>
                      <a:pt x="783434" y="39755"/>
                      <a:pt x="792153" y="60802"/>
                      <a:pt x="792153" y="82749"/>
                    </a:cubicBezTo>
                    <a:lnTo>
                      <a:pt x="792153" y="82749"/>
                    </a:lnTo>
                    <a:cubicBezTo>
                      <a:pt x="792153" y="128450"/>
                      <a:pt x="755105" y="165498"/>
                      <a:pt x="709404" y="165498"/>
                    </a:cubicBezTo>
                    <a:lnTo>
                      <a:pt x="82749" y="165498"/>
                    </a:lnTo>
                    <a:cubicBezTo>
                      <a:pt x="60802" y="165498"/>
                      <a:pt x="39755" y="156780"/>
                      <a:pt x="24237" y="141261"/>
                    </a:cubicBezTo>
                    <a:cubicBezTo>
                      <a:pt x="8718" y="125743"/>
                      <a:pt x="0" y="104695"/>
                      <a:pt x="0" y="82749"/>
                    </a:cubicBezTo>
                    <a:lnTo>
                      <a:pt x="0" y="82749"/>
                    </a:lnTo>
                    <a:cubicBezTo>
                      <a:pt x="0" y="60802"/>
                      <a:pt x="8718" y="39755"/>
                      <a:pt x="24237" y="24237"/>
                    </a:cubicBezTo>
                    <a:cubicBezTo>
                      <a:pt x="39755" y="8718"/>
                      <a:pt x="60802" y="0"/>
                      <a:pt x="82749" y="0"/>
                    </a:cubicBezTo>
                    <a:close/>
                  </a:path>
                </a:pathLst>
              </a:custGeom>
              <a:solidFill>
                <a:srgbClr val="AAD7D4"/>
              </a:solidFill>
            </p:spPr>
          </p:sp>
          <p:sp>
            <p:nvSpPr>
              <p:cNvPr name="TextBox 9" id="9"/>
              <p:cNvSpPr txBox="true"/>
              <p:nvPr/>
            </p:nvSpPr>
            <p:spPr>
              <a:xfrm>
                <a:off x="0" y="-38100"/>
                <a:ext cx="792153" cy="203598"/>
              </a:xfrm>
              <a:prstGeom prst="rect">
                <a:avLst/>
              </a:prstGeom>
            </p:spPr>
            <p:txBody>
              <a:bodyPr anchor="ctr" rtlCol="false" tIns="50800" lIns="50800" bIns="50800" rIns="50800"/>
              <a:lstStyle/>
              <a:p>
                <a:pPr algn="ctr">
                  <a:lnSpc>
                    <a:spcPts val="2659"/>
                  </a:lnSpc>
                </a:pPr>
              </a:p>
            </p:txBody>
          </p:sp>
        </p:grpSp>
        <p:sp>
          <p:nvSpPr>
            <p:cNvPr name="TextBox 10" id="10"/>
            <p:cNvSpPr txBox="true"/>
            <p:nvPr/>
          </p:nvSpPr>
          <p:spPr>
            <a:xfrm rot="0">
              <a:off x="0" y="209358"/>
              <a:ext cx="4010273" cy="428641"/>
            </a:xfrm>
            <a:prstGeom prst="rect">
              <a:avLst/>
            </a:prstGeom>
          </p:spPr>
          <p:txBody>
            <a:bodyPr anchor="t" rtlCol="false" tIns="0" lIns="0" bIns="0" rIns="0">
              <a:spAutoFit/>
            </a:bodyPr>
            <a:lstStyle/>
            <a:p>
              <a:pPr algn="ctr">
                <a:lnSpc>
                  <a:spcPts val="2365"/>
                </a:lnSpc>
              </a:pPr>
              <a:r>
                <a:rPr lang="en-US" sz="2190">
                  <a:solidFill>
                    <a:srgbClr val="1C2120"/>
                  </a:solidFill>
                  <a:latin typeface="Poppins"/>
                  <a:ea typeface="Poppins"/>
                  <a:cs typeface="Poppins"/>
                  <a:sym typeface="Poppins"/>
                </a:rPr>
                <a:t>Exploring creativity</a:t>
              </a:r>
            </a:p>
          </p:txBody>
        </p:sp>
      </p:grpSp>
      <p:sp>
        <p:nvSpPr>
          <p:cNvPr name="TextBox 11" id="11"/>
          <p:cNvSpPr txBox="true"/>
          <p:nvPr/>
        </p:nvSpPr>
        <p:spPr>
          <a:xfrm rot="0">
            <a:off x="8662950" y="412298"/>
            <a:ext cx="8966702" cy="873764"/>
          </a:xfrm>
          <a:prstGeom prst="rect">
            <a:avLst/>
          </a:prstGeom>
        </p:spPr>
        <p:txBody>
          <a:bodyPr anchor="t" rtlCol="false" tIns="0" lIns="0" bIns="0" rIns="0">
            <a:spAutoFit/>
          </a:bodyPr>
          <a:lstStyle/>
          <a:p>
            <a:pPr algn="l">
              <a:lnSpc>
                <a:spcPts val="6058"/>
              </a:lnSpc>
            </a:pPr>
            <a:r>
              <a:rPr lang="en-US" sz="6245" b="true">
                <a:solidFill>
                  <a:srgbClr val="1C2120"/>
                </a:solidFill>
                <a:latin typeface="Poppins Bold"/>
                <a:ea typeface="Poppins Bold"/>
                <a:cs typeface="Poppins Bold"/>
                <a:sym typeface="Poppins Bold"/>
              </a:rPr>
              <a:t>THE CREATOR’S IGNITE </a:t>
            </a:r>
          </a:p>
        </p:txBody>
      </p:sp>
      <p:sp>
        <p:nvSpPr>
          <p:cNvPr name="TextBox 12" id="12"/>
          <p:cNvSpPr txBox="true"/>
          <p:nvPr/>
        </p:nvSpPr>
        <p:spPr>
          <a:xfrm rot="0">
            <a:off x="9144000" y="3263501"/>
            <a:ext cx="7898287" cy="2105618"/>
          </a:xfrm>
          <a:prstGeom prst="rect">
            <a:avLst/>
          </a:prstGeom>
        </p:spPr>
        <p:txBody>
          <a:bodyPr anchor="t" rtlCol="false" tIns="0" lIns="0" bIns="0" rIns="0">
            <a:spAutoFit/>
          </a:bodyPr>
          <a:lstStyle/>
          <a:p>
            <a:pPr algn="l">
              <a:lnSpc>
                <a:spcPts val="2454"/>
              </a:lnSpc>
            </a:pPr>
            <a:r>
              <a:rPr lang="en-US" sz="1817" spc="109">
                <a:solidFill>
                  <a:srgbClr val="000000"/>
                </a:solidFill>
                <a:latin typeface="DM Sans"/>
                <a:ea typeface="DM Sans"/>
                <a:cs typeface="DM Sans"/>
                <a:sym typeface="DM Sans"/>
              </a:rPr>
              <a:t>The Startup Innovation Challenge brings students together to develop and pitch innovative business ideas. Teams brainstorm, plan, and present their concepts to judges, with top ideas earning prizes and mentorship. It’s a platform for creativity, teamwork, and entrepreneurial growth. </a:t>
            </a:r>
            <a:r>
              <a:rPr lang="en-US" sz="1817" spc="109">
                <a:solidFill>
                  <a:srgbClr val="000000"/>
                </a:solidFill>
                <a:latin typeface="DM Sans"/>
                <a:ea typeface="DM Sans"/>
                <a:cs typeface="DM Sans"/>
                <a:sym typeface="DM Sans"/>
              </a:rPr>
              <a:t>Pitching their idea to a panel of judges who will provide constructive feedback</a:t>
            </a:r>
          </a:p>
          <a:p>
            <a:pPr algn="l" marL="0" indent="0" lvl="0">
              <a:lnSpc>
                <a:spcPts val="2454"/>
              </a:lnSpc>
              <a:spcBef>
                <a:spcPct val="0"/>
              </a:spcBef>
            </a:pPr>
          </a:p>
        </p:txBody>
      </p:sp>
      <p:sp>
        <p:nvSpPr>
          <p:cNvPr name="TextBox 13" id="13"/>
          <p:cNvSpPr txBox="true"/>
          <p:nvPr/>
        </p:nvSpPr>
        <p:spPr>
          <a:xfrm rot="0">
            <a:off x="9144000" y="2530075"/>
            <a:ext cx="7898287" cy="495301"/>
          </a:xfrm>
          <a:prstGeom prst="rect">
            <a:avLst/>
          </a:prstGeom>
        </p:spPr>
        <p:txBody>
          <a:bodyPr anchor="t" rtlCol="false" tIns="0" lIns="0" bIns="0" rIns="0">
            <a:spAutoFit/>
          </a:bodyPr>
          <a:lstStyle/>
          <a:p>
            <a:pPr algn="l">
              <a:lnSpc>
                <a:spcPts val="4199"/>
              </a:lnSpc>
            </a:pPr>
            <a:r>
              <a:rPr lang="en-US" sz="2999" b="true">
                <a:solidFill>
                  <a:srgbClr val="000000"/>
                </a:solidFill>
                <a:latin typeface="Canva Sans Bold"/>
                <a:ea typeface="Canva Sans Bold"/>
                <a:cs typeface="Canva Sans Bold"/>
                <a:sym typeface="Canva Sans Bold"/>
              </a:rPr>
              <a:t>About Event</a:t>
            </a:r>
          </a:p>
        </p:txBody>
      </p:sp>
      <p:sp>
        <p:nvSpPr>
          <p:cNvPr name="TextBox 14" id="14"/>
          <p:cNvSpPr txBox="true"/>
          <p:nvPr/>
        </p:nvSpPr>
        <p:spPr>
          <a:xfrm rot="0">
            <a:off x="8662950" y="5576724"/>
            <a:ext cx="9921415" cy="3594661"/>
          </a:xfrm>
          <a:prstGeom prst="rect">
            <a:avLst/>
          </a:prstGeom>
        </p:spPr>
        <p:txBody>
          <a:bodyPr anchor="t" rtlCol="false" tIns="0" lIns="0" bIns="0" rIns="0">
            <a:spAutoFit/>
          </a:bodyPr>
          <a:lstStyle/>
          <a:p>
            <a:pPr algn="just">
              <a:lnSpc>
                <a:spcPts val="4199"/>
              </a:lnSpc>
            </a:pPr>
            <a:r>
              <a:rPr lang="en-US" sz="2999" b="true">
                <a:solidFill>
                  <a:srgbClr val="000000"/>
                </a:solidFill>
                <a:latin typeface="Canva Sans Bold"/>
                <a:ea typeface="Canva Sans Bold"/>
                <a:cs typeface="Canva Sans Bold"/>
                <a:sym typeface="Canva Sans Bold"/>
              </a:rPr>
              <a:t>    Objectives:</a:t>
            </a:r>
          </a:p>
          <a:p>
            <a:pPr algn="just" marL="422260" indent="-211130" lvl="1">
              <a:lnSpc>
                <a:spcPts val="2738"/>
              </a:lnSpc>
              <a:buFont typeface="Arial"/>
              <a:buChar char="•"/>
            </a:pPr>
            <a:r>
              <a:rPr lang="en-US" sz="1955">
                <a:solidFill>
                  <a:srgbClr val="000000"/>
                </a:solidFill>
                <a:latin typeface="DM Sans"/>
                <a:ea typeface="DM Sans"/>
                <a:cs typeface="DM Sans"/>
                <a:sym typeface="DM Sans"/>
              </a:rPr>
              <a:t>Encourage Innovation – Inspire stu</a:t>
            </a:r>
            <a:r>
              <a:rPr lang="en-US" sz="1955">
                <a:solidFill>
                  <a:srgbClr val="000000"/>
                </a:solidFill>
                <a:latin typeface="DM Sans"/>
                <a:ea typeface="DM Sans"/>
                <a:cs typeface="DM Sans"/>
                <a:sym typeface="DM Sans"/>
              </a:rPr>
              <a:t>dents to think creatively and develop </a:t>
            </a:r>
          </a:p>
          <a:p>
            <a:pPr algn="just">
              <a:lnSpc>
                <a:spcPts val="2738"/>
              </a:lnSpc>
            </a:pPr>
            <a:r>
              <a:rPr lang="en-US" sz="1955">
                <a:solidFill>
                  <a:srgbClr val="000000"/>
                </a:solidFill>
                <a:latin typeface="DM Sans"/>
                <a:ea typeface="DM Sans"/>
                <a:cs typeface="DM Sans"/>
                <a:sym typeface="DM Sans"/>
              </a:rPr>
              <a:t>      unique business ideas.</a:t>
            </a:r>
          </a:p>
          <a:p>
            <a:pPr algn="just" marL="422260" indent="-211130" lvl="1">
              <a:lnSpc>
                <a:spcPts val="2738"/>
              </a:lnSpc>
              <a:buFont typeface="Arial"/>
              <a:buChar char="•"/>
            </a:pPr>
            <a:r>
              <a:rPr lang="en-US" sz="1955">
                <a:solidFill>
                  <a:srgbClr val="000000"/>
                </a:solidFill>
                <a:latin typeface="DM Sans"/>
                <a:ea typeface="DM Sans"/>
                <a:cs typeface="DM Sans"/>
                <a:sym typeface="DM Sans"/>
              </a:rPr>
              <a:t>Enhance Collaboration – Promote teamwork by mixing students from </a:t>
            </a:r>
          </a:p>
          <a:p>
            <a:pPr algn="just">
              <a:lnSpc>
                <a:spcPts val="2738"/>
              </a:lnSpc>
            </a:pPr>
            <a:r>
              <a:rPr lang="en-US" sz="1955">
                <a:solidFill>
                  <a:srgbClr val="000000"/>
                </a:solidFill>
                <a:latin typeface="DM Sans"/>
                <a:ea typeface="DM Sans"/>
                <a:cs typeface="DM Sans"/>
                <a:sym typeface="DM Sans"/>
              </a:rPr>
              <a:t>      different  years with diverse skill sets.</a:t>
            </a:r>
          </a:p>
          <a:p>
            <a:pPr algn="just" marL="422260" indent="-211130" lvl="1">
              <a:lnSpc>
                <a:spcPts val="2738"/>
              </a:lnSpc>
              <a:buFont typeface="Arial"/>
              <a:buChar char="•"/>
            </a:pPr>
            <a:r>
              <a:rPr lang="en-US" sz="1955">
                <a:solidFill>
                  <a:srgbClr val="000000"/>
                </a:solidFill>
                <a:latin typeface="DM Sans"/>
                <a:ea typeface="DM Sans"/>
                <a:cs typeface="DM Sans"/>
                <a:sym typeface="DM Sans"/>
              </a:rPr>
              <a:t>Develop Entrepreneurial Skills – Help students learn about</a:t>
            </a:r>
          </a:p>
          <a:p>
            <a:pPr algn="just">
              <a:lnSpc>
                <a:spcPts val="2738"/>
              </a:lnSpc>
            </a:pPr>
            <a:r>
              <a:rPr lang="en-US" sz="1955">
                <a:solidFill>
                  <a:srgbClr val="000000"/>
                </a:solidFill>
                <a:latin typeface="DM Sans"/>
                <a:ea typeface="DM Sans"/>
                <a:cs typeface="DM Sans"/>
                <a:sym typeface="DM Sans"/>
              </a:rPr>
              <a:t>       business planning, strategy, and execution.</a:t>
            </a:r>
          </a:p>
          <a:p>
            <a:pPr algn="just" marL="422260" indent="-211130" lvl="1">
              <a:lnSpc>
                <a:spcPts val="2738"/>
              </a:lnSpc>
              <a:buFont typeface="Arial"/>
              <a:buChar char="•"/>
            </a:pPr>
            <a:r>
              <a:rPr lang="en-US" sz="1955">
                <a:solidFill>
                  <a:srgbClr val="000000"/>
                </a:solidFill>
                <a:latin typeface="DM Sans"/>
                <a:ea typeface="DM Sans"/>
                <a:cs typeface="DM Sans"/>
                <a:sym typeface="DM Sans"/>
              </a:rPr>
              <a:t>Improve Presentation &amp; Communication – Provide an opportunity</a:t>
            </a:r>
          </a:p>
          <a:p>
            <a:pPr algn="just">
              <a:lnSpc>
                <a:spcPts val="2738"/>
              </a:lnSpc>
            </a:pPr>
            <a:r>
              <a:rPr lang="en-US" sz="1955">
                <a:solidFill>
                  <a:srgbClr val="000000"/>
                </a:solidFill>
                <a:latin typeface="DM Sans"/>
                <a:ea typeface="DM Sans"/>
                <a:cs typeface="DM Sans"/>
                <a:sym typeface="DM Sans"/>
              </a:rPr>
              <a:t>      to pitch ideas effectively to judges.</a:t>
            </a:r>
          </a:p>
          <a:p>
            <a:pPr algn="just">
              <a:lnSpc>
                <a:spcPts val="2738"/>
              </a:lnSpc>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4F3F4"/>
        </a:solidFill>
      </p:bgPr>
    </p:bg>
    <p:spTree>
      <p:nvGrpSpPr>
        <p:cNvPr id="1" name=""/>
        <p:cNvGrpSpPr/>
        <p:nvPr/>
      </p:nvGrpSpPr>
      <p:grpSpPr>
        <a:xfrm>
          <a:off x="0" y="0"/>
          <a:ext cx="0" cy="0"/>
          <a:chOff x="0" y="0"/>
          <a:chExt cx="0" cy="0"/>
        </a:xfrm>
      </p:grpSpPr>
      <p:sp>
        <p:nvSpPr>
          <p:cNvPr name="Freeform 2" id="2"/>
          <p:cNvSpPr/>
          <p:nvPr/>
        </p:nvSpPr>
        <p:spPr>
          <a:xfrm flipH="false" flipV="false" rot="0">
            <a:off x="5967714" y="3083875"/>
            <a:ext cx="6352572" cy="6317400"/>
          </a:xfrm>
          <a:custGeom>
            <a:avLst/>
            <a:gdLst/>
            <a:ahLst/>
            <a:cxnLst/>
            <a:rect r="r" b="b" t="t" l="l"/>
            <a:pathLst>
              <a:path h="6317400" w="6352572">
                <a:moveTo>
                  <a:pt x="0" y="0"/>
                </a:moveTo>
                <a:lnTo>
                  <a:pt x="6352572" y="0"/>
                </a:lnTo>
                <a:lnTo>
                  <a:pt x="6352572" y="6317401"/>
                </a:lnTo>
                <a:lnTo>
                  <a:pt x="0" y="6317401"/>
                </a:lnTo>
                <a:lnTo>
                  <a:pt x="0" y="0"/>
                </a:lnTo>
                <a:close/>
              </a:path>
            </a:pathLst>
          </a:custGeom>
          <a:blipFill>
            <a:blip r:embed="rId2"/>
            <a:stretch>
              <a:fillRect l="-4906" t="0" r="-1008" b="0"/>
            </a:stretch>
          </a:blipFill>
        </p:spPr>
      </p:sp>
      <p:sp>
        <p:nvSpPr>
          <p:cNvPr name="TextBox 3" id="3"/>
          <p:cNvSpPr txBox="true"/>
          <p:nvPr/>
        </p:nvSpPr>
        <p:spPr>
          <a:xfrm rot="0">
            <a:off x="3457940" y="857250"/>
            <a:ext cx="11372119" cy="1589763"/>
          </a:xfrm>
          <a:prstGeom prst="rect">
            <a:avLst/>
          </a:prstGeom>
        </p:spPr>
        <p:txBody>
          <a:bodyPr anchor="t" rtlCol="false" tIns="0" lIns="0" bIns="0" rIns="0">
            <a:spAutoFit/>
          </a:bodyPr>
          <a:lstStyle/>
          <a:p>
            <a:pPr algn="ctr">
              <a:lnSpc>
                <a:spcPts val="13088"/>
              </a:lnSpc>
            </a:pPr>
            <a:r>
              <a:rPr lang="en-US" sz="9349">
                <a:solidFill>
                  <a:srgbClr val="000000"/>
                </a:solidFill>
                <a:latin typeface="Abril Fatface"/>
                <a:ea typeface="Abril Fatface"/>
                <a:cs typeface="Abril Fatface"/>
                <a:sym typeface="Abril Fatface"/>
              </a:rPr>
              <a:t>VOTE OF THANKS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DAGg1LFMjOY</dc:identifier>
  <dcterms:modified xsi:type="dcterms:W3CDTF">2011-08-01T06:04:30Z</dcterms:modified>
  <cp:revision>1</cp:revision>
  <dc:title>Forum PPT</dc:title>
</cp:coreProperties>
</file>